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493" r:id="rId2"/>
    <p:sldId id="4513" r:id="rId3"/>
    <p:sldId id="4459" r:id="rId4"/>
    <p:sldId id="4489" r:id="rId5"/>
    <p:sldId id="4467" r:id="rId6"/>
    <p:sldId id="4509" r:id="rId7"/>
    <p:sldId id="4502" r:id="rId8"/>
    <p:sldId id="259" r:id="rId9"/>
    <p:sldId id="4514" r:id="rId10"/>
    <p:sldId id="4515" r:id="rId11"/>
    <p:sldId id="4516" r:id="rId12"/>
    <p:sldId id="4517" r:id="rId13"/>
    <p:sldId id="4518" r:id="rId14"/>
    <p:sldId id="4519" r:id="rId15"/>
    <p:sldId id="537" r:id="rId16"/>
    <p:sldId id="576" r:id="rId17"/>
    <p:sldId id="4506" r:id="rId18"/>
    <p:sldId id="4479" r:id="rId19"/>
    <p:sldId id="4468" r:id="rId20"/>
    <p:sldId id="4486" r:id="rId21"/>
    <p:sldId id="4487" r:id="rId22"/>
    <p:sldId id="4507" r:id="rId23"/>
    <p:sldId id="4488" r:id="rId24"/>
    <p:sldId id="4492" r:id="rId25"/>
    <p:sldId id="4466" r:id="rId26"/>
    <p:sldId id="6080" r:id="rId27"/>
    <p:sldId id="4451" r:id="rId28"/>
    <p:sldId id="4504" r:id="rId29"/>
    <p:sldId id="4495" r:id="rId30"/>
    <p:sldId id="4510" r:id="rId31"/>
    <p:sldId id="4465" r:id="rId32"/>
    <p:sldId id="4458" r:id="rId33"/>
    <p:sldId id="4520" r:id="rId34"/>
    <p:sldId id="4511" r:id="rId35"/>
    <p:sldId id="4512" r:id="rId36"/>
    <p:sldId id="4521" r:id="rId37"/>
    <p:sldId id="4522" r:id="rId38"/>
    <p:sldId id="4523" r:id="rId39"/>
    <p:sldId id="4524" r:id="rId40"/>
    <p:sldId id="4525" r:id="rId41"/>
    <p:sldId id="4464" r:id="rId42"/>
    <p:sldId id="366" r:id="rId43"/>
    <p:sldId id="6079" r:id="rId44"/>
    <p:sldId id="4460" r:id="rId45"/>
    <p:sldId id="6078" r:id="rId46"/>
    <p:sldId id="4505" r:id="rId47"/>
    <p:sldId id="448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D7EE"/>
    <a:srgbClr val="009ADF"/>
    <a:srgbClr val="528A00"/>
    <a:srgbClr val="66A900"/>
    <a:srgbClr val="2C296D"/>
    <a:srgbClr val="8D93B6"/>
    <a:srgbClr val="556A99"/>
    <a:srgbClr val="5B6890"/>
    <a:srgbClr val="7E86AD"/>
    <a:srgbClr val="576A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1991" autoAdjust="0"/>
  </p:normalViewPr>
  <p:slideViewPr>
    <p:cSldViewPr>
      <p:cViewPr varScale="1">
        <p:scale>
          <a:sx n="74" d="100"/>
          <a:sy n="74" d="100"/>
        </p:scale>
        <p:origin x="86" y="331"/>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4D1F56-FBEB-409C-A390-134DA76B89B3}" type="datetimeFigureOut">
              <a:rPr lang="en-US" smtClean="0"/>
              <a:pPr/>
              <a:t>1/18/2026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2C95DE-325C-436D-A525-B1E8EB8A900A}" type="slidenum">
              <a:rPr lang="en-US" smtClean="0"/>
              <a:pPr/>
              <a:t>‹#›</a:t>
            </a:fld>
            <a:endParaRPr lang="en-US"/>
          </a:p>
        </p:txBody>
      </p:sp>
    </p:spTree>
    <p:extLst>
      <p:ext uri="{BB962C8B-B14F-4D97-AF65-F5344CB8AC3E}">
        <p14:creationId xmlns:p14="http://schemas.microsoft.com/office/powerpoint/2010/main" val="3568622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1" y="4343400"/>
            <a:ext cx="5486399" cy="4114799"/>
          </a:xfrm>
          <a:prstGeom prst="rect">
            <a:avLst/>
          </a:prstGeom>
        </p:spPr>
        <p:txBody>
          <a:bodyPr lIns="86479" tIns="86479" rIns="86479" bIns="86479" anchor="t" anchorCtr="0">
            <a:noAutofit/>
          </a:bodyPr>
          <a:lstStyle/>
          <a:p>
            <a:endParaRPr dirty="0"/>
          </a:p>
        </p:txBody>
      </p:sp>
      <p:sp>
        <p:nvSpPr>
          <p:cNvPr id="159" name="Shape 159"/>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3857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effectLst/>
                <a:latin typeface="Helvetica Now Text Regular"/>
              </a:rPr>
              <a:t>Career satisfaction has been at 80-85% for a decade; in 2023, it dropped to 71%. Likelihood of encouraging others to become a nurse is down 14 points from 2021.</a:t>
            </a:r>
          </a:p>
          <a:p>
            <a:pPr algn="l">
              <a:buFont typeface="Arial" panose="020B0604020202020204" pitchFamily="34" charset="0"/>
              <a:buChar char="•"/>
            </a:pPr>
            <a:r>
              <a:rPr lang="en-US" b="0" i="0" dirty="0">
                <a:effectLst/>
                <a:latin typeface="Helvetica Now Text Regular"/>
              </a:rPr>
              <a:t>Only 15% of nurses employed in hospitals say they will “continue working as I am” in one year. 36% of hospital nurses say they will continue working as nurses but seek a new place of employment.</a:t>
            </a:r>
          </a:p>
          <a:p>
            <a:pPr algn="l">
              <a:buFont typeface="Arial" panose="020B0604020202020204" pitchFamily="34" charset="0"/>
              <a:buChar char="•"/>
            </a:pPr>
            <a:r>
              <a:rPr lang="en-US" b="0" i="0" dirty="0">
                <a:effectLst/>
                <a:latin typeface="Helvetica Now Text Regular"/>
              </a:rPr>
              <a:t>30% of nurses say they are likely to leave their career due to the pandemic, up 7 points since 2021.</a:t>
            </a:r>
          </a:p>
          <a:p>
            <a:pPr algn="l">
              <a:buFont typeface="Arial" panose="020B0604020202020204" pitchFamily="34" charset="0"/>
              <a:buChar char="•"/>
            </a:pPr>
            <a:r>
              <a:rPr lang="en-US" b="0" i="0" dirty="0">
                <a:effectLst/>
                <a:latin typeface="Helvetica Now Text Regular"/>
              </a:rPr>
              <a:t>Four of five nurses say they experience a great deal or a lot of stress, up 16 points from 2021. Worry that their job is affecting their health is up 19 points. Often feeling emotionally drained rose 15 points.</a:t>
            </a:r>
          </a:p>
          <a:p>
            <a:pPr algn="l">
              <a:buFont typeface="Arial" panose="020B0604020202020204" pitchFamily="34" charset="0"/>
              <a:buChar char="•"/>
            </a:pPr>
            <a:r>
              <a:rPr lang="en-US" b="0" i="0" dirty="0">
                <a:effectLst/>
                <a:latin typeface="Helvetica Now Text Regular"/>
              </a:rPr>
              <a:t>94% of respondents agree there is a severe or moderate shortage of nurses in their area, with half of nurses saying the shortage is severe.</a:t>
            </a:r>
          </a:p>
          <a:p>
            <a:pPr algn="l">
              <a:buFont typeface="Arial" panose="020B0604020202020204" pitchFamily="34" charset="0"/>
              <a:buChar char="•"/>
            </a:pPr>
            <a:r>
              <a:rPr lang="en-US" b="0" i="0" dirty="0">
                <a:effectLst/>
                <a:latin typeface="Helvetica Now Text Regular"/>
              </a:rPr>
              <a:t>80% of nurses expect the shortage to get much worse or somewhat worse in the next five years, with half of nurses saying the shortage will get much worse.</a:t>
            </a:r>
          </a:p>
          <a:p>
            <a:endParaRPr lang="en-US" dirty="0"/>
          </a:p>
        </p:txBody>
      </p:sp>
      <p:sp>
        <p:nvSpPr>
          <p:cNvPr id="4" name="Slide Number Placeholder 3"/>
          <p:cNvSpPr>
            <a:spLocks noGrp="1"/>
          </p:cNvSpPr>
          <p:nvPr>
            <p:ph type="sldNum" sz="quarter" idx="5"/>
          </p:nvPr>
        </p:nvSpPr>
        <p:spPr/>
        <p:txBody>
          <a:bodyPr/>
          <a:lstStyle/>
          <a:p>
            <a:fld id="{880FEB93-E302-416D-8D5A-056D88BC625D}" type="slidenum">
              <a:rPr lang="en-US" smtClean="0"/>
              <a:t>20</a:t>
            </a:fld>
            <a:endParaRPr lang="en-US"/>
          </a:p>
        </p:txBody>
      </p:sp>
    </p:spTree>
    <p:extLst>
      <p:ext uri="{BB962C8B-B14F-4D97-AF65-F5344CB8AC3E}">
        <p14:creationId xmlns:p14="http://schemas.microsoft.com/office/powerpoint/2010/main" val="4086936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Nurse burnout is a global problem, exacerbated by the COVID pandemic, with devastating percentages of nurses reporting being short staffed, working too much, not spending enough time with their patients and feeling burned out. That feeling of burnout of course causes many of them to quit their jobs and leave nursing altogether, making the problem even worse. </a:t>
            </a:r>
          </a:p>
        </p:txBody>
      </p:sp>
      <p:sp>
        <p:nvSpPr>
          <p:cNvPr id="4" name="Slide Number Placeholder 3"/>
          <p:cNvSpPr>
            <a:spLocks noGrp="1"/>
          </p:cNvSpPr>
          <p:nvPr>
            <p:ph type="sldNum" sz="quarter" idx="5"/>
          </p:nvPr>
        </p:nvSpPr>
        <p:spPr/>
        <p:txBody>
          <a:bodyPr/>
          <a:lstStyle/>
          <a:p>
            <a:fld id="{880FEB93-E302-416D-8D5A-056D88BC625D}" type="slidenum">
              <a:rPr lang="en-US" smtClean="0"/>
              <a:t>21</a:t>
            </a:fld>
            <a:endParaRPr lang="en-US"/>
          </a:p>
        </p:txBody>
      </p:sp>
    </p:spTree>
    <p:extLst>
      <p:ext uri="{BB962C8B-B14F-4D97-AF65-F5344CB8AC3E}">
        <p14:creationId xmlns:p14="http://schemas.microsoft.com/office/powerpoint/2010/main" val="10765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a nurse leaves, health systems usually react by opening up a new position and trying to recruit for it. That process can take many months, from reviewing applicants, extending offer letters, onboarding them and training them so that they're ready to perform their duties. During these months patients don't stop showing up in our hospitals so the need is still there and it’s covered by either increasing overtime for existing nurses or hiring flex staff, temporary nurses. The issue with increasing overtime is obvious - we're once again overworking our nurses. Flex staff on the other hand is very expensive and full time nurses usually don't like to train temporary nurses that show up only for a limited amount of time. Instead, what we propose is a preemptive strategy to nurse hiring, predicting how many nurses we should hire now, before they leave, to counterbalance both those that are going to leave, as well as increases in the number of patients we see, minimizing our reliance on flex staff and not overburdening our existing nurses.</a:t>
            </a:r>
          </a:p>
          <a:p>
            <a:endParaRPr lang="en-US" dirty="0"/>
          </a:p>
        </p:txBody>
      </p:sp>
      <p:sp>
        <p:nvSpPr>
          <p:cNvPr id="4" name="Slide Number Placeholder 3"/>
          <p:cNvSpPr>
            <a:spLocks noGrp="1"/>
          </p:cNvSpPr>
          <p:nvPr>
            <p:ph type="sldNum" sz="quarter" idx="5"/>
          </p:nvPr>
        </p:nvSpPr>
        <p:spPr/>
        <p:txBody>
          <a:bodyPr/>
          <a:lstStyle/>
          <a:p>
            <a:fld id="{BD2C95DE-325C-436D-A525-B1E8EB8A900A}" type="slidenum">
              <a:rPr lang="en-US" smtClean="0"/>
              <a:pPr/>
              <a:t>22</a:t>
            </a:fld>
            <a:endParaRPr lang="en-US"/>
          </a:p>
        </p:txBody>
      </p:sp>
    </p:spTree>
    <p:extLst>
      <p:ext uri="{BB962C8B-B14F-4D97-AF65-F5344CB8AC3E}">
        <p14:creationId xmlns:p14="http://schemas.microsoft.com/office/powerpoint/2010/main" val="344649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that, we developed another AI model that was retrofitted from an algorithm that Amazon uses to predict sales of their merchandise. This state of the art model uses historical trends of both nursing demand and attrition, demographics, job and role related data such as tenure of nurses and hospital distance from home, to try to predict both how many nurses we are likely to loose for each individual unit at all our hospitals, over the next 12 months, as well as how many nurses we will actually need during the same amount of time. Using this model, we estimated that in only 10 out of the more than 400 units we have in our health system, we could be saving close to $10 million a year - And these cost savings are calculated only based on what we could save from reducing our flex staff utilization, not counting overtime reduction and of course not counting all the benefits of properly staffed units and hospitals. </a:t>
            </a:r>
          </a:p>
        </p:txBody>
      </p:sp>
      <p:sp>
        <p:nvSpPr>
          <p:cNvPr id="4" name="Slide Number Placeholder 3"/>
          <p:cNvSpPr>
            <a:spLocks noGrp="1"/>
          </p:cNvSpPr>
          <p:nvPr>
            <p:ph type="sldNum" sz="quarter" idx="5"/>
          </p:nvPr>
        </p:nvSpPr>
        <p:spPr/>
        <p:txBody>
          <a:bodyPr/>
          <a:lstStyle/>
          <a:p>
            <a:fld id="{BD2C95DE-325C-436D-A525-B1E8EB8A900A}" type="slidenum">
              <a:rPr lang="en-US" smtClean="0"/>
              <a:pPr/>
              <a:t>23</a:t>
            </a:fld>
            <a:endParaRPr lang="en-US"/>
          </a:p>
        </p:txBody>
      </p:sp>
    </p:spTree>
    <p:extLst>
      <p:ext uri="{BB962C8B-B14F-4D97-AF65-F5344CB8AC3E}">
        <p14:creationId xmlns:p14="http://schemas.microsoft.com/office/powerpoint/2010/main" val="3769127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0FEB93-E302-416D-8D5A-056D88BC625D}" type="slidenum">
              <a:rPr lang="en-US" smtClean="0"/>
              <a:t>24</a:t>
            </a:fld>
            <a:endParaRPr lang="en-US"/>
          </a:p>
        </p:txBody>
      </p:sp>
    </p:spTree>
    <p:extLst>
      <p:ext uri="{BB962C8B-B14F-4D97-AF65-F5344CB8AC3E}">
        <p14:creationId xmlns:p14="http://schemas.microsoft.com/office/powerpoint/2010/main" val="3320118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C95DE-325C-436D-A525-B1E8EB8A900A}" type="slidenum">
              <a:rPr lang="en-US" smtClean="0"/>
              <a:pPr/>
              <a:t>27</a:t>
            </a:fld>
            <a:endParaRPr lang="en-US"/>
          </a:p>
        </p:txBody>
      </p:sp>
    </p:spTree>
    <p:extLst>
      <p:ext uri="{BB962C8B-B14F-4D97-AF65-F5344CB8AC3E}">
        <p14:creationId xmlns:p14="http://schemas.microsoft.com/office/powerpoint/2010/main" val="693932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let me show you how we use AI to personalize bioelectronic medicine. You all know that Feinstein is the scientific birthplace and home of bioelectronic medicine and our researchers are constantly advancing the field. One important need to develop better, more personalized bioelectronic medicine devices is to understand in detail the anatomy of the vagus nerve, the main neural structure that we stimulate. We know that the vagus nerve is a very complicated structure, with thousands of fibers grouped into bundles called fascicles that eventually form branches that separate from the nerve and go and innervate different organs. Current VNS devices stimulate the nerve as a whole. all these fascicles and all these thousands of fibers non selectively and that could reduce the efficacy of these treatments, but also introduced unwanted side effects. Up till now, no one knows exactly how these fibers and fascicles and branches are arranged spatially in the human Vagus and that knowledge is essential to build the next generation of selective VNS devices. This is why the NIH is currently funding our effort, which is a collaboration with my brother Stavros Zanos, where we're answering exactly that question for the very first time using more than 4 million microscopy and micro CT images to describe that anatomy down to the level of an individual fiber. The data that needs to be processed as part of this effort is really big - more than 200 terabytes, to give you a perspective using your cell phone you would need to take more than 250 million photos to reach this number, which since I have a 2 year old I have personally reached in his first six months. Only advanced AI algorithms can make sense of all this data. </a:t>
            </a:r>
          </a:p>
        </p:txBody>
      </p:sp>
      <p:sp>
        <p:nvSpPr>
          <p:cNvPr id="4" name="Slide Number Placeholder 3"/>
          <p:cNvSpPr>
            <a:spLocks noGrp="1"/>
          </p:cNvSpPr>
          <p:nvPr>
            <p:ph type="sldNum" sz="quarter" idx="5"/>
          </p:nvPr>
        </p:nvSpPr>
        <p:spPr/>
        <p:txBody>
          <a:bodyPr/>
          <a:lstStyle/>
          <a:p>
            <a:fld id="{BD2C95DE-325C-436D-A525-B1E8EB8A900A}" type="slidenum">
              <a:rPr lang="en-US" smtClean="0"/>
              <a:pPr/>
              <a:t>28</a:t>
            </a:fld>
            <a:endParaRPr lang="en-US"/>
          </a:p>
        </p:txBody>
      </p:sp>
    </p:spTree>
    <p:extLst>
      <p:ext uri="{BB962C8B-B14F-4D97-AF65-F5344CB8AC3E}">
        <p14:creationId xmlns:p14="http://schemas.microsoft.com/office/powerpoint/2010/main" val="335789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what we're developing, using deep learning we are creating the most detailed human vagus digital twin in existence, reconstructing in all its detail and glory the nerve and mapping out, much like the NY subway, a metro map of the different lines, stops and organ terminals of the vagus, so we know when and which train to take, and where to get off to achieve the most optimal, personalized bioelectronic therapy. </a:t>
            </a:r>
          </a:p>
        </p:txBody>
      </p:sp>
      <p:sp>
        <p:nvSpPr>
          <p:cNvPr id="4" name="Slide Number Placeholder 3"/>
          <p:cNvSpPr>
            <a:spLocks noGrp="1"/>
          </p:cNvSpPr>
          <p:nvPr>
            <p:ph type="sldNum" sz="quarter" idx="5"/>
          </p:nvPr>
        </p:nvSpPr>
        <p:spPr/>
        <p:txBody>
          <a:bodyPr/>
          <a:lstStyle/>
          <a:p>
            <a:fld id="{68A5A9F9-E55C-4469-851D-25A87736D7A4}" type="slidenum">
              <a:rPr lang="en-US" smtClean="0"/>
              <a:t>29</a:t>
            </a:fld>
            <a:endParaRPr lang="en-US"/>
          </a:p>
        </p:txBody>
      </p:sp>
    </p:spTree>
    <p:extLst>
      <p:ext uri="{BB962C8B-B14F-4D97-AF65-F5344CB8AC3E}">
        <p14:creationId xmlns:p14="http://schemas.microsoft.com/office/powerpoint/2010/main" val="239887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2C95DE-325C-436D-A525-B1E8EB8A900A}" type="slidenum">
              <a:rPr lang="en-US" smtClean="0"/>
              <a:pPr/>
              <a:t>42</a:t>
            </a:fld>
            <a:endParaRPr lang="en-US"/>
          </a:p>
        </p:txBody>
      </p:sp>
    </p:spTree>
    <p:extLst>
      <p:ext uri="{BB962C8B-B14F-4D97-AF65-F5344CB8AC3E}">
        <p14:creationId xmlns:p14="http://schemas.microsoft.com/office/powerpoint/2010/main" val="4190514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2C95DE-325C-436D-A525-B1E8EB8A900A}" type="slidenum">
              <a:rPr lang="en-US" smtClean="0"/>
              <a:pPr/>
              <a:t>44</a:t>
            </a:fld>
            <a:endParaRPr lang="en-US"/>
          </a:p>
        </p:txBody>
      </p:sp>
    </p:spTree>
    <p:extLst>
      <p:ext uri="{BB962C8B-B14F-4D97-AF65-F5344CB8AC3E}">
        <p14:creationId xmlns:p14="http://schemas.microsoft.com/office/powerpoint/2010/main" val="215197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start by thanking all the division members, the true heroes carrying out all this great work, our funding sources and collaborators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BF9976-16FA-684A-9B34-75E06317153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918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a:t>
            </a:r>
            <a:r>
              <a:rPr lang="en-US" dirty="0" err="1"/>
              <a:t>gonna</a:t>
            </a:r>
            <a:r>
              <a:rPr lang="en-US" dirty="0"/>
              <a:t> talk about 3 use cases and models outlining three P’s I have in my title; prevent predict and personalize.</a:t>
            </a:r>
          </a:p>
        </p:txBody>
      </p:sp>
      <p:sp>
        <p:nvSpPr>
          <p:cNvPr id="4" name="Slide Number Placeholder 3"/>
          <p:cNvSpPr>
            <a:spLocks noGrp="1"/>
          </p:cNvSpPr>
          <p:nvPr>
            <p:ph type="sldNum" sz="quarter" idx="5"/>
          </p:nvPr>
        </p:nvSpPr>
        <p:spPr/>
        <p:txBody>
          <a:bodyPr/>
          <a:lstStyle/>
          <a:p>
            <a:fld id="{BD2C95DE-325C-436D-A525-B1E8EB8A900A}" type="slidenum">
              <a:rPr lang="en-US" smtClean="0"/>
              <a:pPr/>
              <a:t>4</a:t>
            </a:fld>
            <a:endParaRPr lang="en-US"/>
          </a:p>
        </p:txBody>
      </p:sp>
    </p:spTree>
    <p:extLst>
      <p:ext uri="{BB962C8B-B14F-4D97-AF65-F5344CB8AC3E}">
        <p14:creationId xmlns:p14="http://schemas.microsoft.com/office/powerpoint/2010/main" val="153049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using AI to prevent in hospital deterioration. We know that when patients present to the ER, they are often under triaged or over triaged by both nurses and doctors meaning that many of them might end up in a medical/surgical unit, when they should have been admitted to a critical care unit. Because of that, depending on the hospital 5 to 15% of patients deteriorate, supposedly stable patients actually deteriorate during their hospitalization requiring elevation of care either a transfer to the ICU a rapid response team call intubation and some of them unfortunately die on the floor and I always think about this quote from doctor Patrick Brady that says that patients don't suddenly deteriorate we suddenly notice and that of course is not meant to blame our frontline </a:t>
            </a:r>
            <a:r>
              <a:rPr lang="en-US" dirty="0" err="1"/>
              <a:t>cdoctors</a:t>
            </a:r>
            <a:r>
              <a:rPr lang="en-US" dirty="0"/>
              <a:t> and nurses, because they are doing a tremendous job caring for patients, but identifying the subtle signs of deterioration early enough to prevent it, is a tall ask especially from people that are overworked and that have to look for these very subtle signs across many data and signals, between labs and vitals and images, taking into account demographics and comorbidities, looking at vast medical notes, and doing that for multiple patients at a time, this is an incredibly hard task which we believe can become easier with the help of AI.</a:t>
            </a:r>
          </a:p>
        </p:txBody>
      </p:sp>
      <p:sp>
        <p:nvSpPr>
          <p:cNvPr id="4" name="Slide Number Placeholder 3"/>
          <p:cNvSpPr>
            <a:spLocks noGrp="1"/>
          </p:cNvSpPr>
          <p:nvPr>
            <p:ph type="sldNum" sz="quarter" idx="10"/>
          </p:nvPr>
        </p:nvSpPr>
        <p:spPr/>
        <p:txBody>
          <a:bodyPr/>
          <a:lstStyle/>
          <a:p>
            <a:fld id="{BD2C95DE-325C-436D-A525-B1E8EB8A900A}" type="slidenum">
              <a:rPr lang="en-US" smtClean="0"/>
              <a:pPr/>
              <a:t>7</a:t>
            </a:fld>
            <a:endParaRPr lang="en-US"/>
          </a:p>
        </p:txBody>
      </p:sp>
    </p:spTree>
    <p:extLst>
      <p:ext uri="{BB962C8B-B14F-4D97-AF65-F5344CB8AC3E}">
        <p14:creationId xmlns:p14="http://schemas.microsoft.com/office/powerpoint/2010/main" val="156368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we took a 3-step approach:</a:t>
            </a:r>
          </a:p>
          <a:p>
            <a:r>
              <a:rPr lang="en-US" dirty="0"/>
              <a:t>Step 1- Stop the unnecessary: We looked at the main complaints of our patients. #1 on that list? They don’t sleep well in the hospital. Every patient is woken up at 3 or 4am, to take their vitals, even if they were perfectly stable. We developed an AI tool to identify these perfectly stable patients and avoid these unnecessary sleep interruptions with safety, reducing overnight wake-ups by 50%, asking our nurses to do less, not more. Patients that sleep better, leave the hospital earlier, have better outcomes and give better ratings. </a:t>
            </a:r>
          </a:p>
          <a:p>
            <a:endParaRPr lang="en-US" dirty="0"/>
          </a:p>
          <a:p>
            <a:endParaRPr lang="en-US" dirty="0"/>
          </a:p>
        </p:txBody>
      </p:sp>
      <p:sp>
        <p:nvSpPr>
          <p:cNvPr id="4" name="Slide Number Placeholder 3"/>
          <p:cNvSpPr>
            <a:spLocks noGrp="1"/>
          </p:cNvSpPr>
          <p:nvPr>
            <p:ph type="sldNum" sz="quarter" idx="5"/>
          </p:nvPr>
        </p:nvSpPr>
        <p:spPr/>
        <p:txBody>
          <a:bodyPr/>
          <a:lstStyle/>
          <a:p>
            <a:fld id="{258047FA-D88F-4988-8ECC-53AF9AF1BA6C}" type="slidenum">
              <a:rPr lang="en-US" smtClean="0"/>
              <a:t>8</a:t>
            </a:fld>
            <a:endParaRPr lang="en-US"/>
          </a:p>
        </p:txBody>
      </p:sp>
    </p:spTree>
    <p:extLst>
      <p:ext uri="{BB962C8B-B14F-4D97-AF65-F5344CB8AC3E}">
        <p14:creationId xmlns:p14="http://schemas.microsoft.com/office/powerpoint/2010/main" val="2731132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2 is to prioritize patients that really need increased attention. We developed a model that can rank patients using the first labs, demographics and vitals measured even from the ED, to predict a combined outcome of inhospital deaths, unplanned ICU transfers, RRT calls. The model is very accurate, outperforming the Epic Deterioration Index, the most popular model used in multiple health systems around the country, it has consistent performance across race, age, sex, ethnicity, insurance type patient groups, as well as across all Northwell hospitals and it’s live “silently”, meaning we’re testing it in the background to make sure it works great across 7 of our hospitals and planning to go live next summer.</a:t>
            </a:r>
          </a:p>
        </p:txBody>
      </p:sp>
      <p:sp>
        <p:nvSpPr>
          <p:cNvPr id="4" name="Slide Number Placeholder 3"/>
          <p:cNvSpPr>
            <a:spLocks noGrp="1"/>
          </p:cNvSpPr>
          <p:nvPr>
            <p:ph type="sldNum" sz="quarter" idx="5"/>
          </p:nvPr>
        </p:nvSpPr>
        <p:spPr/>
        <p:txBody>
          <a:bodyPr/>
          <a:lstStyle/>
          <a:p>
            <a:fld id="{BD2C95DE-325C-436D-A525-B1E8EB8A900A}" type="slidenum">
              <a:rPr lang="en-US" smtClean="0"/>
              <a:pPr/>
              <a:t>9</a:t>
            </a:fld>
            <a:endParaRPr lang="en-US"/>
          </a:p>
        </p:txBody>
      </p:sp>
    </p:spTree>
    <p:extLst>
      <p:ext uri="{BB962C8B-B14F-4D97-AF65-F5344CB8AC3E}">
        <p14:creationId xmlns:p14="http://schemas.microsoft.com/office/powerpoint/2010/main" val="2314486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3 is to use novel clinical wearables to further monitor our patients every second of their hospitalization and predict deteriorations using the data from the wearables. We’re doing this as part of a NIH grant that we received, and we’ve tested 3 different clinical wearables, gathering data from &gt;8k patients and &gt;18k patient days, and our goal is to build the largest clinical wearable database in the country by the end of 2026.</a:t>
            </a:r>
          </a:p>
        </p:txBody>
      </p:sp>
      <p:sp>
        <p:nvSpPr>
          <p:cNvPr id="4" name="Slide Number Placeholder 3"/>
          <p:cNvSpPr>
            <a:spLocks noGrp="1"/>
          </p:cNvSpPr>
          <p:nvPr>
            <p:ph type="sldNum" sz="quarter" idx="5"/>
          </p:nvPr>
        </p:nvSpPr>
        <p:spPr/>
        <p:txBody>
          <a:bodyPr/>
          <a:lstStyle/>
          <a:p>
            <a:fld id="{BD2C95DE-325C-436D-A525-B1E8EB8A900A}" type="slidenum">
              <a:rPr lang="en-US" smtClean="0"/>
              <a:pPr/>
              <a:t>10</a:t>
            </a:fld>
            <a:endParaRPr lang="en-US"/>
          </a:p>
        </p:txBody>
      </p:sp>
    </p:spTree>
    <p:extLst>
      <p:ext uri="{BB962C8B-B14F-4D97-AF65-F5344CB8AC3E}">
        <p14:creationId xmlns:p14="http://schemas.microsoft.com/office/powerpoint/2010/main" val="332349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these wearable data, we showed in a recent publication that we can predict very accurately, with &gt;94% sensitivity, and 17h in advance, an impeding deterioration, triggering specific clinical actions to stave off the deterioration.</a:t>
            </a:r>
          </a:p>
        </p:txBody>
      </p:sp>
      <p:sp>
        <p:nvSpPr>
          <p:cNvPr id="4" name="Slide Number Placeholder 3"/>
          <p:cNvSpPr>
            <a:spLocks noGrp="1"/>
          </p:cNvSpPr>
          <p:nvPr>
            <p:ph type="sldNum" sz="quarter" idx="5"/>
          </p:nvPr>
        </p:nvSpPr>
        <p:spPr/>
        <p:txBody>
          <a:bodyPr/>
          <a:lstStyle/>
          <a:p>
            <a:fld id="{BD2C95DE-325C-436D-A525-B1E8EB8A900A}" type="slidenum">
              <a:rPr lang="en-US" smtClean="0"/>
              <a:pPr/>
              <a:t>11</a:t>
            </a:fld>
            <a:endParaRPr lang="en-US"/>
          </a:p>
        </p:txBody>
      </p:sp>
    </p:spTree>
    <p:extLst>
      <p:ext uri="{BB962C8B-B14F-4D97-AF65-F5344CB8AC3E}">
        <p14:creationId xmlns:p14="http://schemas.microsoft.com/office/powerpoint/2010/main" val="2053923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2C95DE-325C-436D-A525-B1E8EB8A900A}" type="slidenum">
              <a:rPr lang="en-US" smtClean="0"/>
              <a:pPr/>
              <a:t>16</a:t>
            </a:fld>
            <a:endParaRPr lang="en-US"/>
          </a:p>
        </p:txBody>
      </p:sp>
    </p:spTree>
    <p:extLst>
      <p:ext uri="{BB962C8B-B14F-4D97-AF65-F5344CB8AC3E}">
        <p14:creationId xmlns:p14="http://schemas.microsoft.com/office/powerpoint/2010/main" val="2098943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697CB057-19A4-433F-988F-B36CEF73AD30}" type="datetimeFigureOut">
              <a:rPr lang="en-CA" smtClean="0"/>
              <a:pPr/>
              <a:t>2026-01-18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4BF6A4-3E41-4B3A-BDAF-3AF6AA8879AC}"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97CB057-19A4-433F-988F-B36CEF73AD30}" type="datetimeFigureOut">
              <a:rPr lang="en-CA" smtClean="0"/>
              <a:pPr/>
              <a:t>2026-01-18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4BF6A4-3E41-4B3A-BDAF-3AF6AA8879AC}"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97CB057-19A4-433F-988F-B36CEF73AD30}" type="datetimeFigureOut">
              <a:rPr lang="en-CA" smtClean="0"/>
              <a:pPr/>
              <a:t>2026-01-18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4BF6A4-3E41-4B3A-BDAF-3AF6AA8879AC}" type="slidenum">
              <a:rPr lang="en-CA" smtClean="0"/>
              <a:pPr/>
              <a:t>‹#›</a:t>
            </a:fld>
            <a:endParaRPr lang="en-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14"/>
        <p:cNvGrpSpPr/>
        <p:nvPr/>
      </p:nvGrpSpPr>
      <p:grpSpPr>
        <a:xfrm>
          <a:off x="0" y="0"/>
          <a:ext cx="0" cy="0"/>
          <a:chOff x="0" y="0"/>
          <a:chExt cx="0" cy="0"/>
        </a:xfrm>
      </p:grpSpPr>
      <p:pic>
        <p:nvPicPr>
          <p:cNvPr id="15" name="Shape 15"/>
          <p:cNvPicPr preferRelativeResize="0"/>
          <p:nvPr/>
        </p:nvPicPr>
        <p:blipFill rotWithShape="1">
          <a:blip r:embed="rId2">
            <a:alphaModFix/>
          </a:blip>
          <a:srcRect/>
          <a:stretch/>
        </p:blipFill>
        <p:spPr>
          <a:xfrm>
            <a:off x="2423592" y="3677"/>
            <a:ext cx="9768403" cy="6864076"/>
          </a:xfrm>
          <a:prstGeom prst="rect">
            <a:avLst/>
          </a:prstGeom>
          <a:noFill/>
          <a:ln>
            <a:noFill/>
          </a:ln>
        </p:spPr>
      </p:pic>
      <p:sp>
        <p:nvSpPr>
          <p:cNvPr id="16" name="Shape 16"/>
          <p:cNvSpPr txBox="1">
            <a:spLocks noGrp="1"/>
          </p:cNvSpPr>
          <p:nvPr>
            <p:ph type="ctrTitle"/>
          </p:nvPr>
        </p:nvSpPr>
        <p:spPr>
          <a:xfrm>
            <a:off x="6280150" y="2103119"/>
            <a:ext cx="5302249" cy="1898428"/>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3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dt" idx="10"/>
          </p:nvPr>
        </p:nvSpPr>
        <p:spPr>
          <a:xfrm>
            <a:off x="6280150" y="4331020"/>
            <a:ext cx="5302249" cy="580937"/>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600" b="0" i="0" u="none" strike="noStrike" cap="none">
                <a:solidFill>
                  <a:schemeClr val="dk1"/>
                </a:solidFill>
                <a:latin typeface="Calibri"/>
                <a:ea typeface="Calibri"/>
                <a:cs typeface="Calibri"/>
                <a:sym typeface="Calibri"/>
              </a:defRPr>
            </a:lvl1pPr>
            <a:lvl2pPr marL="457200" marR="0" lvl="1" indent="0" algn="l" rtl="0">
              <a:spcBef>
                <a:spcPts val="0"/>
              </a:spcBef>
              <a:buNone/>
              <a:defRPr sz="1600" b="0" i="0" u="none" strike="noStrike" cap="none">
                <a:solidFill>
                  <a:schemeClr val="dk1"/>
                </a:solidFill>
                <a:latin typeface="Calibri"/>
                <a:ea typeface="Calibri"/>
                <a:cs typeface="Calibri"/>
                <a:sym typeface="Calibri"/>
              </a:defRPr>
            </a:lvl2pPr>
            <a:lvl3pPr marL="914400" marR="0" lvl="2" indent="0" algn="l" rtl="0">
              <a:spcBef>
                <a:spcPts val="0"/>
              </a:spcBef>
              <a:buNone/>
              <a:defRPr sz="1600" b="0" i="0" u="none" strike="noStrike" cap="none">
                <a:solidFill>
                  <a:schemeClr val="dk1"/>
                </a:solidFill>
                <a:latin typeface="Calibri"/>
                <a:ea typeface="Calibri"/>
                <a:cs typeface="Calibri"/>
                <a:sym typeface="Calibri"/>
              </a:defRPr>
            </a:lvl3pPr>
            <a:lvl4pPr marL="1371600" marR="0" lvl="3" indent="0" algn="l" rtl="0">
              <a:spcBef>
                <a:spcPts val="0"/>
              </a:spcBef>
              <a:buNone/>
              <a:defRPr sz="1600" b="0" i="0" u="none" strike="noStrike" cap="none">
                <a:solidFill>
                  <a:schemeClr val="dk1"/>
                </a:solidFill>
                <a:latin typeface="Calibri"/>
                <a:ea typeface="Calibri"/>
                <a:cs typeface="Calibri"/>
                <a:sym typeface="Calibri"/>
              </a:defRPr>
            </a:lvl4pPr>
            <a:lvl5pPr marL="1828800" marR="0" lvl="4" indent="0" algn="l" rtl="0">
              <a:spcBef>
                <a:spcPts val="0"/>
              </a:spcBef>
              <a:buNone/>
              <a:defRPr sz="1600" b="0" i="0" u="none" strike="noStrike" cap="none">
                <a:solidFill>
                  <a:schemeClr val="dk1"/>
                </a:solidFill>
                <a:latin typeface="Calibri"/>
                <a:ea typeface="Calibri"/>
                <a:cs typeface="Calibri"/>
                <a:sym typeface="Calibri"/>
              </a:defRPr>
            </a:lvl5pPr>
            <a:lvl6pPr marL="2286000" marR="0" lvl="5" indent="0" algn="l" rtl="0">
              <a:spcBef>
                <a:spcPts val="0"/>
              </a:spcBef>
              <a:buNone/>
              <a:defRPr sz="1600" b="0" i="0" u="none" strike="noStrike" cap="none">
                <a:solidFill>
                  <a:schemeClr val="dk1"/>
                </a:solidFill>
                <a:latin typeface="Calibri"/>
                <a:ea typeface="Calibri"/>
                <a:cs typeface="Calibri"/>
                <a:sym typeface="Calibri"/>
              </a:defRPr>
            </a:lvl6pPr>
            <a:lvl7pPr marL="2743200" marR="0" lvl="6" indent="0" algn="l" rtl="0">
              <a:spcBef>
                <a:spcPts val="0"/>
              </a:spcBef>
              <a:buNone/>
              <a:defRPr sz="1600" b="0" i="0" u="none" strike="noStrike" cap="none">
                <a:solidFill>
                  <a:schemeClr val="dk1"/>
                </a:solidFill>
                <a:latin typeface="Calibri"/>
                <a:ea typeface="Calibri"/>
                <a:cs typeface="Calibri"/>
                <a:sym typeface="Calibri"/>
              </a:defRPr>
            </a:lvl7pPr>
            <a:lvl8pPr marL="3200400" marR="0" lvl="7" indent="0" algn="l" rtl="0">
              <a:spcBef>
                <a:spcPts val="0"/>
              </a:spcBef>
              <a:buNone/>
              <a:defRPr sz="1600" b="0" i="0" u="none" strike="noStrike" cap="none">
                <a:solidFill>
                  <a:schemeClr val="dk1"/>
                </a:solidFill>
                <a:latin typeface="Calibri"/>
                <a:ea typeface="Calibri"/>
                <a:cs typeface="Calibri"/>
                <a:sym typeface="Calibri"/>
              </a:defRPr>
            </a:lvl8pPr>
            <a:lvl9pPr marL="3657600" marR="0" lvl="8" indent="0" algn="l" rtl="0">
              <a:spcBef>
                <a:spcPts val="0"/>
              </a:spcBef>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10594975" y="6374287"/>
            <a:ext cx="987424" cy="278924"/>
          </a:xfrm>
          <a:prstGeom prst="rect">
            <a:avLst/>
          </a:prstGeom>
          <a:noFill/>
          <a:ln>
            <a:noFill/>
          </a:ln>
        </p:spPr>
        <p:txBody>
          <a:bodyPr lIns="0" tIns="0" rIns="0" bIns="0" anchor="b" anchorCtr="0">
            <a:noAutofit/>
          </a:bodyPr>
          <a:lstStyle/>
          <a:p>
            <a:pPr>
              <a:buSzPct val="25000"/>
            </a:pPr>
            <a:fld id="{00000000-1234-1234-1234-123412341234}" type="slidenum">
              <a:rPr lang="en-US" sz="850" smtClean="0">
                <a:solidFill>
                  <a:schemeClr val="dk1"/>
                </a:solidFill>
                <a:ea typeface="Calibri"/>
                <a:cs typeface="Calibri"/>
                <a:sym typeface="Calibri"/>
              </a:rPr>
              <a:pPr>
                <a:buSzPct val="25000"/>
              </a:pPr>
              <a:t>‹#›</a:t>
            </a:fld>
            <a:endParaRPr lang="en-US" sz="850">
              <a:solidFill>
                <a:schemeClr val="dk1"/>
              </a:solidFill>
              <a:ea typeface="Calibri"/>
              <a:cs typeface="Calibri"/>
              <a:sym typeface="Calibri"/>
            </a:endParaRPr>
          </a:p>
        </p:txBody>
      </p:sp>
      <p:pic>
        <p:nvPicPr>
          <p:cNvPr id="12290" name="Picture 2" descr="Feinstein Institutes - YouTube">
            <a:extLst>
              <a:ext uri="{FF2B5EF4-FFF2-40B4-BE49-F238E27FC236}">
                <a16:creationId xmlns:a16="http://schemas.microsoft.com/office/drawing/2014/main" id="{984A815E-F2C6-49F6-A2A4-645AA47FB67D}"/>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25953" b="27449"/>
          <a:stretch/>
        </p:blipFill>
        <p:spPr bwMode="auto">
          <a:xfrm>
            <a:off x="119336" y="4959016"/>
            <a:ext cx="3870801" cy="1803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146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97CB057-19A4-433F-988F-B36CEF73AD30}" type="datetimeFigureOut">
              <a:rPr lang="en-CA" smtClean="0"/>
              <a:pPr/>
              <a:t>2026-01-18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4BF6A4-3E41-4B3A-BDAF-3AF6AA8879AC}" type="slidenum">
              <a:rPr lang="en-CA" smtClean="0"/>
              <a:pPr/>
              <a:t>‹#›</a:t>
            </a:fld>
            <a:endParaRPr lang="en-CA"/>
          </a:p>
        </p:txBody>
      </p:sp>
      <p:pic>
        <p:nvPicPr>
          <p:cNvPr id="9" name="Picture 2" descr="https://www.northwell.edu/sites/northwell/files/constellation%20light%20blue%20transparent%20background.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632504" y="53752"/>
            <a:ext cx="1457896" cy="12894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einstein Institutes - YouTube">
            <a:extLst>
              <a:ext uri="{FF2B5EF4-FFF2-40B4-BE49-F238E27FC236}">
                <a16:creationId xmlns:a16="http://schemas.microsoft.com/office/drawing/2014/main" id="{685E57FD-0866-FFF8-6F15-7FFD9E48E5F4}"/>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25953" b="27449"/>
          <a:stretch/>
        </p:blipFill>
        <p:spPr bwMode="auto">
          <a:xfrm>
            <a:off x="15599" y="6683"/>
            <a:ext cx="2452893" cy="114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7CB057-19A4-433F-988F-B36CEF73AD30}" type="datetimeFigureOut">
              <a:rPr lang="en-CA" smtClean="0"/>
              <a:pPr/>
              <a:t>2026-01-18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34BF6A4-3E41-4B3A-BDAF-3AF6AA8879AC}"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697CB057-19A4-433F-988F-B36CEF73AD30}" type="datetimeFigureOut">
              <a:rPr lang="en-CA" smtClean="0"/>
              <a:pPr/>
              <a:t>2026-01-18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4BF6A4-3E41-4B3A-BDAF-3AF6AA8879AC}"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697CB057-19A4-433F-988F-B36CEF73AD30}" type="datetimeFigureOut">
              <a:rPr lang="en-CA" smtClean="0"/>
              <a:pPr/>
              <a:t>2026-01-18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34BF6A4-3E41-4B3A-BDAF-3AF6AA8879AC}"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697CB057-19A4-433F-988F-B36CEF73AD30}" type="datetimeFigureOut">
              <a:rPr lang="en-CA" smtClean="0"/>
              <a:pPr/>
              <a:t>2026-01-18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34BF6A4-3E41-4B3A-BDAF-3AF6AA8879AC}"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7CB057-19A4-433F-988F-B36CEF73AD30}" type="datetimeFigureOut">
              <a:rPr lang="en-CA" smtClean="0"/>
              <a:pPr/>
              <a:t>2026-01-18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634BF6A4-3E41-4B3A-BDAF-3AF6AA8879AC}"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7CB057-19A4-433F-988F-B36CEF73AD30}" type="datetimeFigureOut">
              <a:rPr lang="en-CA" smtClean="0"/>
              <a:pPr/>
              <a:t>2026-01-18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4BF6A4-3E41-4B3A-BDAF-3AF6AA8879AC}"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7CB057-19A4-433F-988F-B36CEF73AD30}" type="datetimeFigureOut">
              <a:rPr lang="en-CA" smtClean="0"/>
              <a:pPr/>
              <a:t>2026-01-18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34BF6A4-3E41-4B3A-BDAF-3AF6AA8879AC}"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7CB057-19A4-433F-988F-B36CEF73AD30}" type="datetimeFigureOut">
              <a:rPr lang="en-CA" smtClean="0"/>
              <a:pPr/>
              <a:t>2026-01-18</a:t>
            </a:fld>
            <a:endParaRPr lang="en-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4BF6A4-3E41-4B3A-BDAF-3AF6AA8879AC}"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6.jpe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4.png"/><Relationship Id="rId9"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gaNHijoVB_U?feature=oembed" TargetMode="External"/><Relationship Id="rId4" Type="http://schemas.openxmlformats.org/officeDocument/2006/relationships/image" Target="../media/image69.jpe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2.xml"/><Relationship Id="rId7" Type="http://schemas.openxmlformats.org/officeDocument/2006/relationships/image" Target="../media/image7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1.png"/><Relationship Id="rId5" Type="http://schemas.openxmlformats.org/officeDocument/2006/relationships/image" Target="../media/image70.emf"/><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jpeg"/></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image" Target="../media/image89.jp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92.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emf"/></Relationships>
</file>

<file path=ppt/slides/_rels/slide44.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video" Target="../media/media2.mp4"/><Relationship Id="rId7" Type="http://schemas.openxmlformats.org/officeDocument/2006/relationships/image" Target="../media/image98.png"/><Relationship Id="rId2" Type="http://schemas.microsoft.com/office/2007/relationships/media" Target="../media/media2.mp4"/><Relationship Id="rId1" Type="http://schemas.openxmlformats.org/officeDocument/2006/relationships/tags" Target="../tags/tag1.xml"/><Relationship Id="rId6" Type="http://schemas.openxmlformats.org/officeDocument/2006/relationships/image" Target="../media/image97.png"/><Relationship Id="rId5" Type="http://schemas.openxmlformats.org/officeDocument/2006/relationships/notesSlide" Target="../notesSlides/notesSlide19.xml"/><Relationship Id="rId10" Type="http://schemas.openxmlformats.org/officeDocument/2006/relationships/image" Target="../media/image100.png"/><Relationship Id="rId4" Type="http://schemas.openxmlformats.org/officeDocument/2006/relationships/slideLayout" Target="../slideLayouts/slideLayout2.xml"/><Relationship Id="rId9"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05.png"/><Relationship Id="rId18" Type="http://schemas.openxmlformats.org/officeDocument/2006/relationships/image" Target="../media/image110.jpeg"/><Relationship Id="rId3" Type="http://schemas.openxmlformats.org/officeDocument/2006/relationships/image" Target="../media/image24.jpeg"/><Relationship Id="rId21" Type="http://schemas.openxmlformats.org/officeDocument/2006/relationships/image" Target="../media/image112.jpeg"/><Relationship Id="rId7" Type="http://schemas.openxmlformats.org/officeDocument/2006/relationships/image" Target="../media/image64.png"/><Relationship Id="rId12" Type="http://schemas.openxmlformats.org/officeDocument/2006/relationships/image" Target="../media/image104.png"/><Relationship Id="rId17" Type="http://schemas.openxmlformats.org/officeDocument/2006/relationships/image" Target="../media/image109.jpeg"/><Relationship Id="rId2" Type="http://schemas.openxmlformats.org/officeDocument/2006/relationships/image" Target="../media/image20.jpeg"/><Relationship Id="rId16" Type="http://schemas.openxmlformats.org/officeDocument/2006/relationships/image" Target="../media/image108.png"/><Relationship Id="rId20"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13.jpeg"/><Relationship Id="rId5" Type="http://schemas.openxmlformats.org/officeDocument/2006/relationships/image" Target="../media/image65.jpeg"/><Relationship Id="rId15" Type="http://schemas.openxmlformats.org/officeDocument/2006/relationships/image" Target="../media/image107.jpeg"/><Relationship Id="rId23" Type="http://schemas.openxmlformats.org/officeDocument/2006/relationships/image" Target="../media/image12.jpeg"/><Relationship Id="rId10" Type="http://schemas.openxmlformats.org/officeDocument/2006/relationships/image" Target="../media/image66.png"/><Relationship Id="rId19" Type="http://schemas.openxmlformats.org/officeDocument/2006/relationships/image" Target="../media/image111.jpeg"/><Relationship Id="rId4" Type="http://schemas.openxmlformats.org/officeDocument/2006/relationships/image" Target="../media/image21.png"/><Relationship Id="rId9" Type="http://schemas.openxmlformats.org/officeDocument/2006/relationships/image" Target="../media/image22.png"/><Relationship Id="rId14" Type="http://schemas.openxmlformats.org/officeDocument/2006/relationships/image" Target="../media/image106.jpeg"/><Relationship Id="rId22" Type="http://schemas.openxmlformats.org/officeDocument/2006/relationships/image" Target="../media/image113.jpe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6600056" y="2060849"/>
            <a:ext cx="4752528" cy="2304255"/>
          </a:xfrm>
          <a:prstGeom prst="rect">
            <a:avLst/>
          </a:prstGeom>
          <a:noFill/>
          <a:ln>
            <a:noFill/>
          </a:ln>
        </p:spPr>
        <p:txBody>
          <a:bodyPr vert="horz" lIns="0" tIns="0" rIns="0" bIns="0" rtlCol="0" anchor="t" anchorCtr="0">
            <a:noAutofit/>
          </a:bodyPr>
          <a:lstStyle/>
          <a:p>
            <a:pPr>
              <a:buSzPct val="25000"/>
            </a:pPr>
            <a:r>
              <a:rPr lang="en-US" sz="3600" dirty="0">
                <a:solidFill>
                  <a:srgbClr val="000000"/>
                </a:solidFill>
                <a:latin typeface="Calibri" panose="020F0502020204030204" pitchFamily="34" charset="0"/>
                <a:ea typeface="Times New Roman" panose="02020603050405020304" pitchFamily="18" charset="0"/>
                <a:cs typeface="Calibri" panose="020F0502020204030204" pitchFamily="34" charset="0"/>
              </a:rPr>
              <a:t>Predict, Prevent, Personalize</a:t>
            </a:r>
            <a:br>
              <a:rPr lang="en-US" sz="360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US" sz="3600" dirty="0">
                <a:solidFill>
                  <a:srgbClr val="000000"/>
                </a:solidFill>
                <a:latin typeface="Calibri" panose="020F0502020204030204" pitchFamily="34" charset="0"/>
                <a:ea typeface="Times New Roman" panose="02020603050405020304" pitchFamily="18" charset="0"/>
                <a:cs typeface="Calibri" panose="020F0502020204030204" pitchFamily="34" charset="0"/>
              </a:rPr>
              <a:t>Health AI at Northwell</a:t>
            </a:r>
            <a:endParaRPr sz="3600" dirty="0"/>
          </a:p>
        </p:txBody>
      </p:sp>
      <p:sp>
        <p:nvSpPr>
          <p:cNvPr id="2" name="TextBox 1">
            <a:extLst>
              <a:ext uri="{FF2B5EF4-FFF2-40B4-BE49-F238E27FC236}">
                <a16:creationId xmlns:a16="http://schemas.microsoft.com/office/drawing/2014/main" id="{87B12149-29A8-791C-304C-956A4E7E0544}"/>
              </a:ext>
            </a:extLst>
          </p:cNvPr>
          <p:cNvSpPr txBox="1"/>
          <p:nvPr/>
        </p:nvSpPr>
        <p:spPr>
          <a:xfrm>
            <a:off x="6578740" y="3933056"/>
            <a:ext cx="4824401" cy="2092881"/>
          </a:xfrm>
          <a:prstGeom prst="rect">
            <a:avLst/>
          </a:prstGeom>
          <a:noFill/>
        </p:spPr>
        <p:txBody>
          <a:bodyPr wrap="square" rtlCol="0">
            <a:spAutoFit/>
          </a:bodyPr>
          <a:lstStyle/>
          <a:p>
            <a:r>
              <a:rPr lang="en-US" sz="2000" b="1" dirty="0"/>
              <a:t>Theodoros Zanos, Ph.D.</a:t>
            </a:r>
          </a:p>
          <a:p>
            <a:r>
              <a:rPr lang="en-US" dirty="0"/>
              <a:t>Associate Professor</a:t>
            </a:r>
          </a:p>
          <a:p>
            <a:r>
              <a:rPr lang="en-US" dirty="0"/>
              <a:t>Head, Division of Health AI</a:t>
            </a:r>
          </a:p>
          <a:p>
            <a:r>
              <a:rPr lang="en-US" dirty="0"/>
              <a:t>Head, Neural &amp; Data Science Lab</a:t>
            </a:r>
          </a:p>
          <a:p>
            <a:r>
              <a:rPr lang="en-US" dirty="0"/>
              <a:t>Institute of Health System Science</a:t>
            </a:r>
          </a:p>
          <a:p>
            <a:r>
              <a:rPr lang="en-US" dirty="0"/>
              <a:t>Institute of Bioelectronic Medicine</a:t>
            </a:r>
          </a:p>
          <a:p>
            <a:endParaRPr lang="en-US" sz="2000" b="1" dirty="0"/>
          </a:p>
        </p:txBody>
      </p:sp>
    </p:spTree>
    <p:extLst>
      <p:ext uri="{BB962C8B-B14F-4D97-AF65-F5344CB8AC3E}">
        <p14:creationId xmlns:p14="http://schemas.microsoft.com/office/powerpoint/2010/main" val="3039821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199456" y="1916832"/>
            <a:ext cx="3024336" cy="2503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p:cNvSpPr txBox="1"/>
          <p:nvPr/>
        </p:nvSpPr>
        <p:spPr>
          <a:xfrm>
            <a:off x="4106237" y="5144486"/>
            <a:ext cx="6552728"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3 different devices</a:t>
            </a:r>
          </a:p>
          <a:p>
            <a:pPr marL="342900" indent="-342900">
              <a:buFont typeface="Arial" panose="020B0604020202020204" pitchFamily="34" charset="0"/>
              <a:buChar char="•"/>
            </a:pPr>
            <a:r>
              <a:rPr lang="en-US" sz="2400" dirty="0"/>
              <a:t>&gt;8k patients, &gt;18k days of data collected already</a:t>
            </a:r>
          </a:p>
          <a:p>
            <a:pPr marL="342900" indent="-342900">
              <a:buFont typeface="Arial" panose="020B0604020202020204" pitchFamily="34" charset="0"/>
              <a:buChar char="•"/>
            </a:pPr>
            <a:r>
              <a:rPr lang="en-US" sz="2400" dirty="0"/>
              <a:t>Goal of 10k, &gt;25k days patients in 1 year</a:t>
            </a:r>
          </a:p>
        </p:txBody>
      </p:sp>
      <p:pic>
        <p:nvPicPr>
          <p:cNvPr id="3" name="Picture 2"/>
          <p:cNvPicPr>
            <a:picLocks noChangeAspect="1"/>
          </p:cNvPicPr>
          <p:nvPr/>
        </p:nvPicPr>
        <p:blipFill>
          <a:blip r:embed="rId4"/>
          <a:stretch>
            <a:fillRect/>
          </a:stretch>
        </p:blipFill>
        <p:spPr>
          <a:xfrm>
            <a:off x="4836903" y="1842981"/>
            <a:ext cx="2545698" cy="2574736"/>
          </a:xfrm>
          <a:prstGeom prst="rect">
            <a:avLst/>
          </a:prstGeom>
        </p:spPr>
      </p:pic>
      <p:pic>
        <p:nvPicPr>
          <p:cNvPr id="4098" name="Picture 2" descr="Isansys wearable technology and wireless patient monitoring platform  deployed at Birmingham Childrens Hospit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633" y="2048096"/>
            <a:ext cx="3367502" cy="2245000"/>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523382" y="4464846"/>
            <a:ext cx="2376484" cy="369332"/>
          </a:xfrm>
          <a:prstGeom prst="rect">
            <a:avLst/>
          </a:prstGeom>
          <a:noFill/>
        </p:spPr>
        <p:txBody>
          <a:bodyPr wrap="none" rtlCol="0">
            <a:spAutoFit/>
          </a:bodyPr>
          <a:lstStyle/>
          <a:p>
            <a:r>
              <a:rPr lang="en-US" dirty="0" err="1"/>
              <a:t>VitalConnect</a:t>
            </a:r>
            <a:r>
              <a:rPr lang="en-US" dirty="0"/>
              <a:t> </a:t>
            </a:r>
            <a:r>
              <a:rPr lang="en-US" dirty="0" err="1"/>
              <a:t>VitalPatch</a:t>
            </a:r>
            <a:endParaRPr lang="en-US" dirty="0"/>
          </a:p>
        </p:txBody>
      </p:sp>
      <p:sp>
        <p:nvSpPr>
          <p:cNvPr id="15" name="TextBox 14"/>
          <p:cNvSpPr txBox="1"/>
          <p:nvPr/>
        </p:nvSpPr>
        <p:spPr>
          <a:xfrm>
            <a:off x="4929236" y="4464846"/>
            <a:ext cx="2361031" cy="369332"/>
          </a:xfrm>
          <a:prstGeom prst="rect">
            <a:avLst/>
          </a:prstGeom>
          <a:noFill/>
        </p:spPr>
        <p:txBody>
          <a:bodyPr wrap="none" rtlCol="0">
            <a:spAutoFit/>
          </a:bodyPr>
          <a:lstStyle/>
          <a:p>
            <a:r>
              <a:rPr lang="en-US" dirty="0" err="1"/>
              <a:t>Biobeat</a:t>
            </a:r>
            <a:r>
              <a:rPr lang="en-US" dirty="0"/>
              <a:t> Chest Monitor </a:t>
            </a:r>
          </a:p>
        </p:txBody>
      </p:sp>
      <p:sp>
        <p:nvSpPr>
          <p:cNvPr id="18" name="TextBox 17"/>
          <p:cNvSpPr txBox="1"/>
          <p:nvPr/>
        </p:nvSpPr>
        <p:spPr>
          <a:xfrm>
            <a:off x="8863311" y="4464846"/>
            <a:ext cx="1720599" cy="369332"/>
          </a:xfrm>
          <a:prstGeom prst="rect">
            <a:avLst/>
          </a:prstGeom>
          <a:noFill/>
        </p:spPr>
        <p:txBody>
          <a:bodyPr wrap="none" rtlCol="0">
            <a:spAutoFit/>
          </a:bodyPr>
          <a:lstStyle/>
          <a:p>
            <a:r>
              <a:rPr lang="en-US" dirty="0" err="1"/>
              <a:t>Isansys</a:t>
            </a:r>
            <a:r>
              <a:rPr lang="en-US" dirty="0"/>
              <a:t> </a:t>
            </a:r>
            <a:r>
              <a:rPr lang="en-US" dirty="0" err="1"/>
              <a:t>Lifetemp</a:t>
            </a:r>
            <a:endParaRPr lang="en-US" dirty="0"/>
          </a:p>
        </p:txBody>
      </p:sp>
      <p:pic>
        <p:nvPicPr>
          <p:cNvPr id="22" name="Picture 21">
            <a:extLst>
              <a:ext uri="{FF2B5EF4-FFF2-40B4-BE49-F238E27FC236}">
                <a16:creationId xmlns:a16="http://schemas.microsoft.com/office/drawing/2014/main" id="{6DD3D9F5-F853-4700-22C8-8A8EB854D5D8}"/>
              </a:ext>
            </a:extLst>
          </p:cNvPr>
          <p:cNvPicPr>
            <a:picLocks noChangeAspect="1"/>
          </p:cNvPicPr>
          <p:nvPr/>
        </p:nvPicPr>
        <p:blipFill>
          <a:blip r:embed="rId6"/>
          <a:stretch>
            <a:fillRect/>
          </a:stretch>
        </p:blipFill>
        <p:spPr>
          <a:xfrm>
            <a:off x="839416" y="5187311"/>
            <a:ext cx="2719488" cy="833977"/>
          </a:xfrm>
          <a:prstGeom prst="rect">
            <a:avLst/>
          </a:prstGeom>
        </p:spPr>
      </p:pic>
      <p:sp>
        <p:nvSpPr>
          <p:cNvPr id="23" name="TextBox 22">
            <a:extLst>
              <a:ext uri="{FF2B5EF4-FFF2-40B4-BE49-F238E27FC236}">
                <a16:creationId xmlns:a16="http://schemas.microsoft.com/office/drawing/2014/main" id="{704A2C64-1A9B-85E7-4AD5-F3E750D1EA53}"/>
              </a:ext>
            </a:extLst>
          </p:cNvPr>
          <p:cNvSpPr txBox="1"/>
          <p:nvPr/>
        </p:nvSpPr>
        <p:spPr>
          <a:xfrm>
            <a:off x="1055440" y="5998486"/>
            <a:ext cx="2021066" cy="369332"/>
          </a:xfrm>
          <a:prstGeom prst="rect">
            <a:avLst/>
          </a:prstGeom>
          <a:noFill/>
        </p:spPr>
        <p:txBody>
          <a:bodyPr wrap="none" rtlCol="0">
            <a:spAutoFit/>
          </a:bodyPr>
          <a:lstStyle/>
          <a:p>
            <a:r>
              <a:rPr lang="en-US" dirty="0"/>
              <a:t>4-year, $3.2M grant</a:t>
            </a:r>
          </a:p>
        </p:txBody>
      </p:sp>
      <p:sp>
        <p:nvSpPr>
          <p:cNvPr id="8" name="Title 1">
            <a:extLst>
              <a:ext uri="{FF2B5EF4-FFF2-40B4-BE49-F238E27FC236}">
                <a16:creationId xmlns:a16="http://schemas.microsoft.com/office/drawing/2014/main" id="{20D718CA-73EF-0D72-142F-9C88A93251FE}"/>
              </a:ext>
            </a:extLst>
          </p:cNvPr>
          <p:cNvSpPr>
            <a:spLocks noGrp="1"/>
          </p:cNvSpPr>
          <p:nvPr>
            <p:ph type="title"/>
          </p:nvPr>
        </p:nvSpPr>
        <p:spPr>
          <a:xfrm>
            <a:off x="609600" y="274638"/>
            <a:ext cx="10972800" cy="1143000"/>
          </a:xfrm>
        </p:spPr>
        <p:txBody>
          <a:bodyPr/>
          <a:lstStyle/>
          <a:p>
            <a:r>
              <a:rPr lang="en-US" dirty="0"/>
              <a:t>Step 3: “Monitor and predict”</a:t>
            </a:r>
          </a:p>
        </p:txBody>
      </p:sp>
    </p:spTree>
    <p:extLst>
      <p:ext uri="{BB962C8B-B14F-4D97-AF65-F5344CB8AC3E}">
        <p14:creationId xmlns:p14="http://schemas.microsoft.com/office/powerpoint/2010/main" val="16444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FFF31D-9F02-E871-4961-4EA5F405A07C}"/>
              </a:ext>
            </a:extLst>
          </p:cNvPr>
          <p:cNvSpPr txBox="1">
            <a:spLocks/>
          </p:cNvSpPr>
          <p:nvPr/>
        </p:nvSpPr>
        <p:spPr>
          <a:xfrm>
            <a:off x="1171872" y="4270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t>Deep Learning + wearables to predict alerts</a:t>
            </a:r>
          </a:p>
        </p:txBody>
      </p:sp>
      <p:pic>
        <p:nvPicPr>
          <p:cNvPr id="5" name="Picture 4">
            <a:extLst>
              <a:ext uri="{FF2B5EF4-FFF2-40B4-BE49-F238E27FC236}">
                <a16:creationId xmlns:a16="http://schemas.microsoft.com/office/drawing/2014/main" id="{02DDEC6A-1F88-3457-1396-0623C82B53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5542" y="1412776"/>
            <a:ext cx="7827093" cy="5087611"/>
          </a:xfrm>
          <a:prstGeom prst="rect">
            <a:avLst/>
          </a:prstGeom>
        </p:spPr>
      </p:pic>
      <p:sp>
        <p:nvSpPr>
          <p:cNvPr id="7" name="TextBox 6">
            <a:extLst>
              <a:ext uri="{FF2B5EF4-FFF2-40B4-BE49-F238E27FC236}">
                <a16:creationId xmlns:a16="http://schemas.microsoft.com/office/drawing/2014/main" id="{A837E933-8C24-1A5F-C83A-DAD87400A36C}"/>
              </a:ext>
            </a:extLst>
          </p:cNvPr>
          <p:cNvSpPr txBox="1"/>
          <p:nvPr/>
        </p:nvSpPr>
        <p:spPr>
          <a:xfrm>
            <a:off x="580481" y="1558103"/>
            <a:ext cx="3643311"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t>Trained on &gt;1.3k clinical patches</a:t>
            </a:r>
          </a:p>
          <a:p>
            <a:pPr marL="285750" indent="-285750">
              <a:buFont typeface="Arial" panose="020B0604020202020204" pitchFamily="34" charset="0"/>
              <a:buChar char="•"/>
            </a:pPr>
            <a:r>
              <a:rPr lang="en-US" sz="3200" dirty="0"/>
              <a:t>&gt;94% sensitivity</a:t>
            </a:r>
          </a:p>
          <a:p>
            <a:pPr marL="285750" indent="-285750">
              <a:buFont typeface="Arial" panose="020B0604020202020204" pitchFamily="34" charset="0"/>
              <a:buChar char="•"/>
            </a:pPr>
            <a:r>
              <a:rPr lang="en-US" sz="3200" dirty="0"/>
              <a:t>Algorithm agnostic to the wearable</a:t>
            </a:r>
          </a:p>
          <a:p>
            <a:pPr marL="285750" indent="-285750">
              <a:buFont typeface="Arial" panose="020B0604020202020204" pitchFamily="34" charset="0"/>
              <a:buChar char="•"/>
            </a:pPr>
            <a:r>
              <a:rPr lang="en-US" sz="3200" dirty="0"/>
              <a:t>Average lead time for clinical alerts and outcomes: 17h in advance</a:t>
            </a:r>
          </a:p>
        </p:txBody>
      </p:sp>
      <p:sp>
        <p:nvSpPr>
          <p:cNvPr id="2" name="TextBox 1">
            <a:extLst>
              <a:ext uri="{FF2B5EF4-FFF2-40B4-BE49-F238E27FC236}">
                <a16:creationId xmlns:a16="http://schemas.microsoft.com/office/drawing/2014/main" id="{31959C73-595C-AC77-1D9C-DCF74DD67E3D}"/>
              </a:ext>
            </a:extLst>
          </p:cNvPr>
          <p:cNvSpPr txBox="1"/>
          <p:nvPr/>
        </p:nvSpPr>
        <p:spPr>
          <a:xfrm>
            <a:off x="9227641" y="6519446"/>
            <a:ext cx="2998641" cy="338554"/>
          </a:xfrm>
          <a:prstGeom prst="rect">
            <a:avLst/>
          </a:prstGeom>
          <a:noFill/>
        </p:spPr>
        <p:txBody>
          <a:bodyPr wrap="none" rtlCol="0">
            <a:spAutoFit/>
          </a:bodyPr>
          <a:lstStyle/>
          <a:p>
            <a:r>
              <a:rPr lang="en-US" sz="1600" dirty="0"/>
              <a:t>Scheid et al. 2025, Nature Comms</a:t>
            </a:r>
          </a:p>
        </p:txBody>
      </p:sp>
    </p:spTree>
    <p:extLst>
      <p:ext uri="{BB962C8B-B14F-4D97-AF65-F5344CB8AC3E}">
        <p14:creationId xmlns:p14="http://schemas.microsoft.com/office/powerpoint/2010/main" val="1830094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Answering Why</a:t>
            </a:r>
          </a:p>
        </p:txBody>
      </p:sp>
      <p:sp>
        <p:nvSpPr>
          <p:cNvPr id="7" name="TextBox 6"/>
          <p:cNvSpPr txBox="1"/>
          <p:nvPr/>
        </p:nvSpPr>
        <p:spPr>
          <a:xfrm>
            <a:off x="9790743" y="6455061"/>
            <a:ext cx="2057358" cy="369332"/>
          </a:xfrm>
          <a:prstGeom prst="rect">
            <a:avLst/>
          </a:prstGeom>
          <a:noFill/>
        </p:spPr>
        <p:txBody>
          <a:bodyPr wrap="none" rtlCol="0">
            <a:spAutoFit/>
          </a:bodyPr>
          <a:lstStyle/>
          <a:p>
            <a:r>
              <a:rPr lang="en-US" dirty="0"/>
              <a:t>Ho et al. 2024, IJMI</a:t>
            </a:r>
          </a:p>
        </p:txBody>
      </p:sp>
      <p:sp>
        <p:nvSpPr>
          <p:cNvPr id="10" name="TextBox 9"/>
          <p:cNvSpPr txBox="1"/>
          <p:nvPr/>
        </p:nvSpPr>
        <p:spPr>
          <a:xfrm>
            <a:off x="609600" y="1556792"/>
            <a:ext cx="4694312" cy="3970318"/>
          </a:xfrm>
          <a:prstGeom prst="rect">
            <a:avLst/>
          </a:prstGeom>
          <a:noFill/>
        </p:spPr>
        <p:txBody>
          <a:bodyPr wrap="square" rtlCol="0">
            <a:spAutoFit/>
          </a:bodyPr>
          <a:lstStyle/>
          <a:p>
            <a:pPr marL="571500" indent="-571500">
              <a:buFont typeface="Arial" panose="020B0604020202020204" pitchFamily="34" charset="0"/>
              <a:buChar char="•"/>
            </a:pPr>
            <a:r>
              <a:rPr lang="en-US" sz="2800" dirty="0"/>
              <a:t>Unsupervised learning</a:t>
            </a:r>
          </a:p>
          <a:p>
            <a:pPr marL="571500" indent="-571500">
              <a:buFont typeface="Arial" panose="020B0604020202020204" pitchFamily="34" charset="0"/>
              <a:buChar char="•"/>
            </a:pPr>
            <a:r>
              <a:rPr lang="en-US" sz="2800" dirty="0"/>
              <a:t>Major clinical phenotypes should cluster patients to unique groups</a:t>
            </a:r>
          </a:p>
          <a:p>
            <a:pPr marL="571500" indent="-571500">
              <a:buFont typeface="Arial" panose="020B0604020202020204" pitchFamily="34" charset="0"/>
              <a:buChar char="•"/>
            </a:pPr>
            <a:r>
              <a:rPr lang="en-US" sz="2800" dirty="0"/>
              <a:t>Initial application on COVID-19 patients presenting to the ED</a:t>
            </a:r>
          </a:p>
          <a:p>
            <a:pPr marL="571500" indent="-571500">
              <a:buFont typeface="Arial" panose="020B0604020202020204" pitchFamily="34" charset="0"/>
              <a:buChar char="•"/>
            </a:pPr>
            <a:r>
              <a:rPr lang="en-US" sz="2800" dirty="0"/>
              <a:t>Applicable on optimization of clinical trial recruitment</a:t>
            </a:r>
          </a:p>
        </p:txBody>
      </p:sp>
      <p:sp>
        <p:nvSpPr>
          <p:cNvPr id="11" name="Rectangle 10"/>
          <p:cNvSpPr/>
          <p:nvPr/>
        </p:nvSpPr>
        <p:spPr>
          <a:xfrm>
            <a:off x="4909700" y="6104267"/>
            <a:ext cx="2427011" cy="369332"/>
          </a:xfrm>
          <a:prstGeom prst="rect">
            <a:avLst/>
          </a:prstGeom>
        </p:spPr>
        <p:txBody>
          <a:bodyPr wrap="none">
            <a:spAutoFit/>
          </a:bodyPr>
          <a:lstStyle/>
          <a:p>
            <a:r>
              <a:rPr lang="en-US" dirty="0"/>
              <a:t>High Lung inflammation</a:t>
            </a:r>
          </a:p>
        </p:txBody>
      </p:sp>
      <p:cxnSp>
        <p:nvCxnSpPr>
          <p:cNvPr id="13" name="Straight Arrow Connector 12"/>
          <p:cNvCxnSpPr>
            <a:cxnSpLocks/>
            <a:stCxn id="11" idx="0"/>
          </p:cNvCxnSpPr>
          <p:nvPr/>
        </p:nvCxnSpPr>
        <p:spPr>
          <a:xfrm flipV="1">
            <a:off x="6123206" y="5242442"/>
            <a:ext cx="596170" cy="861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672064" y="6431238"/>
            <a:ext cx="2132635" cy="369332"/>
          </a:xfrm>
          <a:prstGeom prst="rect">
            <a:avLst/>
          </a:prstGeom>
        </p:spPr>
        <p:txBody>
          <a:bodyPr wrap="none">
            <a:spAutoFit/>
          </a:bodyPr>
          <a:lstStyle/>
          <a:p>
            <a:r>
              <a:rPr lang="en-US" dirty="0"/>
              <a:t>Poor kidney function</a:t>
            </a:r>
          </a:p>
        </p:txBody>
      </p:sp>
      <p:sp>
        <p:nvSpPr>
          <p:cNvPr id="20" name="Rectangle 19"/>
          <p:cNvSpPr/>
          <p:nvPr/>
        </p:nvSpPr>
        <p:spPr>
          <a:xfrm>
            <a:off x="9305727" y="5632668"/>
            <a:ext cx="2869312" cy="646331"/>
          </a:xfrm>
          <a:prstGeom prst="rect">
            <a:avLst/>
          </a:prstGeom>
        </p:spPr>
        <p:txBody>
          <a:bodyPr wrap="square">
            <a:spAutoFit/>
          </a:bodyPr>
          <a:lstStyle/>
          <a:p>
            <a:r>
              <a:rPr lang="en-US" dirty="0"/>
              <a:t>Mild phenotype, elevated immune cell counts </a:t>
            </a:r>
          </a:p>
        </p:txBody>
      </p:sp>
      <p:pic>
        <p:nvPicPr>
          <p:cNvPr id="3" name="Picture 2">
            <a:extLst>
              <a:ext uri="{FF2B5EF4-FFF2-40B4-BE49-F238E27FC236}">
                <a16:creationId xmlns:a16="http://schemas.microsoft.com/office/drawing/2014/main" id="{7477F731-BE9B-81AE-759E-7750B9516F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02" t="3983" r="65775" b="56574"/>
          <a:stretch/>
        </p:blipFill>
        <p:spPr bwMode="auto">
          <a:xfrm>
            <a:off x="5605703" y="1744609"/>
            <a:ext cx="4838146" cy="3628607"/>
          </a:xfrm>
          <a:prstGeom prst="rect">
            <a:avLst/>
          </a:prstGeom>
          <a:noFill/>
          <a:ln>
            <a:noFill/>
          </a:ln>
        </p:spPr>
      </p:pic>
      <p:cxnSp>
        <p:nvCxnSpPr>
          <p:cNvPr id="21" name="Straight Arrow Connector 20"/>
          <p:cNvCxnSpPr>
            <a:cxnSpLocks/>
            <a:stCxn id="20" idx="0"/>
          </p:cNvCxnSpPr>
          <p:nvPr/>
        </p:nvCxnSpPr>
        <p:spPr>
          <a:xfrm flipH="1" flipV="1">
            <a:off x="10202668" y="5242724"/>
            <a:ext cx="537715" cy="3899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AF4E89A-2076-F56A-BC99-CC016468F6F8}"/>
              </a:ext>
            </a:extLst>
          </p:cNvPr>
          <p:cNvSpPr/>
          <p:nvPr/>
        </p:nvSpPr>
        <p:spPr>
          <a:xfrm>
            <a:off x="8071142" y="5770711"/>
            <a:ext cx="1559520" cy="646331"/>
          </a:xfrm>
          <a:prstGeom prst="rect">
            <a:avLst/>
          </a:prstGeom>
        </p:spPr>
        <p:txBody>
          <a:bodyPr wrap="square">
            <a:spAutoFit/>
          </a:bodyPr>
          <a:lstStyle/>
          <a:p>
            <a:r>
              <a:rPr lang="en-US" dirty="0"/>
              <a:t>Low Lung inflammation</a:t>
            </a:r>
          </a:p>
        </p:txBody>
      </p:sp>
      <p:cxnSp>
        <p:nvCxnSpPr>
          <p:cNvPr id="17" name="Straight Arrow Connector 16">
            <a:extLst>
              <a:ext uri="{FF2B5EF4-FFF2-40B4-BE49-F238E27FC236}">
                <a16:creationId xmlns:a16="http://schemas.microsoft.com/office/drawing/2014/main" id="{0F309A71-B6E4-9633-413B-ABED916D024E}"/>
              </a:ext>
            </a:extLst>
          </p:cNvPr>
          <p:cNvCxnSpPr>
            <a:cxnSpLocks/>
            <a:stCxn id="16" idx="0"/>
          </p:cNvCxnSpPr>
          <p:nvPr/>
        </p:nvCxnSpPr>
        <p:spPr>
          <a:xfrm flipH="1" flipV="1">
            <a:off x="8705930" y="5242442"/>
            <a:ext cx="144972" cy="528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14" idx="0"/>
          </p:cNvCxnSpPr>
          <p:nvPr/>
        </p:nvCxnSpPr>
        <p:spPr>
          <a:xfrm flipV="1">
            <a:off x="7738382" y="5242442"/>
            <a:ext cx="195303" cy="11887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39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235A-DBDF-BE5B-DCCC-7E7A4FA92754}"/>
              </a:ext>
            </a:extLst>
          </p:cNvPr>
          <p:cNvSpPr>
            <a:spLocks noGrp="1"/>
          </p:cNvSpPr>
          <p:nvPr>
            <p:ph type="title"/>
          </p:nvPr>
        </p:nvSpPr>
        <p:spPr/>
        <p:txBody>
          <a:bodyPr/>
          <a:lstStyle/>
          <a:p>
            <a:r>
              <a:rPr lang="en-US" dirty="0"/>
              <a:t>Answering Why</a:t>
            </a:r>
          </a:p>
        </p:txBody>
      </p:sp>
      <p:pic>
        <p:nvPicPr>
          <p:cNvPr id="4" name="Picture 3" descr="Chart&#10;&#10;Description automatically generated">
            <a:extLst>
              <a:ext uri="{FF2B5EF4-FFF2-40B4-BE49-F238E27FC236}">
                <a16:creationId xmlns:a16="http://schemas.microsoft.com/office/drawing/2014/main" id="{D2737B8C-76D8-6F69-0B9B-5B2C6A472ABF}"/>
              </a:ext>
            </a:extLst>
          </p:cNvPr>
          <p:cNvPicPr>
            <a:picLocks noChangeAspect="1"/>
          </p:cNvPicPr>
          <p:nvPr/>
        </p:nvPicPr>
        <p:blipFill rotWithShape="1">
          <a:blip r:embed="rId2">
            <a:extLst>
              <a:ext uri="{28A0092B-C50C-407E-A947-70E740481C1C}">
                <a14:useLocalDpi xmlns:a14="http://schemas.microsoft.com/office/drawing/2010/main" val="0"/>
              </a:ext>
            </a:extLst>
          </a:blip>
          <a:srcRect l="6053" t="62884" r="3203"/>
          <a:stretch/>
        </p:blipFill>
        <p:spPr bwMode="auto">
          <a:xfrm>
            <a:off x="479376" y="1387911"/>
            <a:ext cx="7933077" cy="2209970"/>
          </a:xfrm>
          <a:prstGeom prst="rect">
            <a:avLst/>
          </a:prstGeom>
          <a:noFill/>
          <a:ln>
            <a:noFill/>
          </a:ln>
        </p:spPr>
      </p:pic>
      <p:sp>
        <p:nvSpPr>
          <p:cNvPr id="5" name="TextBox 4">
            <a:extLst>
              <a:ext uri="{FF2B5EF4-FFF2-40B4-BE49-F238E27FC236}">
                <a16:creationId xmlns:a16="http://schemas.microsoft.com/office/drawing/2014/main" id="{0C12623D-EF9D-91DD-DFBB-B4E57394BE45}"/>
              </a:ext>
            </a:extLst>
          </p:cNvPr>
          <p:cNvSpPr txBox="1"/>
          <p:nvPr/>
        </p:nvSpPr>
        <p:spPr>
          <a:xfrm>
            <a:off x="9790743" y="6455061"/>
            <a:ext cx="2057358" cy="369332"/>
          </a:xfrm>
          <a:prstGeom prst="rect">
            <a:avLst/>
          </a:prstGeom>
          <a:noFill/>
        </p:spPr>
        <p:txBody>
          <a:bodyPr wrap="none" rtlCol="0">
            <a:spAutoFit/>
          </a:bodyPr>
          <a:lstStyle/>
          <a:p>
            <a:r>
              <a:rPr lang="en-US" dirty="0"/>
              <a:t>Ho et al. 2024, IJMI</a:t>
            </a:r>
          </a:p>
        </p:txBody>
      </p:sp>
      <p:pic>
        <p:nvPicPr>
          <p:cNvPr id="6" name="Picture 5" descr="Chart&#10;&#10;Description automatically generated">
            <a:extLst>
              <a:ext uri="{FF2B5EF4-FFF2-40B4-BE49-F238E27FC236}">
                <a16:creationId xmlns:a16="http://schemas.microsoft.com/office/drawing/2014/main" id="{EA636E65-CB16-1109-25A5-0E98616DC04F}"/>
              </a:ext>
            </a:extLst>
          </p:cNvPr>
          <p:cNvPicPr>
            <a:picLocks noChangeAspect="1"/>
          </p:cNvPicPr>
          <p:nvPr/>
        </p:nvPicPr>
        <p:blipFill rotWithShape="1">
          <a:blip r:embed="rId2">
            <a:extLst>
              <a:ext uri="{28A0092B-C50C-407E-A947-70E740481C1C}">
                <a14:useLocalDpi xmlns:a14="http://schemas.microsoft.com/office/drawing/2010/main" val="0"/>
              </a:ext>
            </a:extLst>
          </a:blip>
          <a:srcRect l="52447" r="21774" b="68231"/>
          <a:stretch/>
        </p:blipFill>
        <p:spPr bwMode="auto">
          <a:xfrm>
            <a:off x="8956592" y="1510098"/>
            <a:ext cx="2916871" cy="2448272"/>
          </a:xfrm>
          <a:prstGeom prst="rect">
            <a:avLst/>
          </a:prstGeom>
          <a:noFill/>
          <a:ln>
            <a:noFill/>
          </a:ln>
        </p:spPr>
      </p:pic>
      <p:pic>
        <p:nvPicPr>
          <p:cNvPr id="7" name="Picture 6" descr="Chart&#10;&#10;Description automatically generated">
            <a:extLst>
              <a:ext uri="{FF2B5EF4-FFF2-40B4-BE49-F238E27FC236}">
                <a16:creationId xmlns:a16="http://schemas.microsoft.com/office/drawing/2014/main" id="{B653C010-A1AC-C07F-9C8A-B6DC58BBF11B}"/>
              </a:ext>
            </a:extLst>
          </p:cNvPr>
          <p:cNvPicPr>
            <a:picLocks noChangeAspect="1"/>
          </p:cNvPicPr>
          <p:nvPr/>
        </p:nvPicPr>
        <p:blipFill rotWithShape="1">
          <a:blip r:embed="rId2">
            <a:extLst>
              <a:ext uri="{28A0092B-C50C-407E-A947-70E740481C1C}">
                <a14:useLocalDpi xmlns:a14="http://schemas.microsoft.com/office/drawing/2010/main" val="0"/>
              </a:ext>
            </a:extLst>
          </a:blip>
          <a:srcRect l="36586" t="38868" r="47800" b="39299"/>
          <a:stretch/>
        </p:blipFill>
        <p:spPr bwMode="auto">
          <a:xfrm>
            <a:off x="9696400" y="3933056"/>
            <a:ext cx="2160240" cy="2057371"/>
          </a:xfrm>
          <a:prstGeom prst="rect">
            <a:avLst/>
          </a:prstGeom>
          <a:noFill/>
          <a:ln>
            <a:noFill/>
          </a:ln>
        </p:spPr>
      </p:pic>
      <p:pic>
        <p:nvPicPr>
          <p:cNvPr id="8" name="Picture 7" descr="Chart&#10;&#10;Description automatically generated">
            <a:extLst>
              <a:ext uri="{FF2B5EF4-FFF2-40B4-BE49-F238E27FC236}">
                <a16:creationId xmlns:a16="http://schemas.microsoft.com/office/drawing/2014/main" id="{3DDA092F-BA89-5621-9491-9FBB88A98E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432" y="3439416"/>
            <a:ext cx="7056784" cy="3415303"/>
          </a:xfrm>
          <a:prstGeom prst="rect">
            <a:avLst/>
          </a:prstGeom>
          <a:noFill/>
          <a:ln>
            <a:noFill/>
          </a:ln>
        </p:spPr>
      </p:pic>
    </p:spTree>
    <p:extLst>
      <p:ext uri="{BB962C8B-B14F-4D97-AF65-F5344CB8AC3E}">
        <p14:creationId xmlns:p14="http://schemas.microsoft.com/office/powerpoint/2010/main" val="3914834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DE3D-228A-CD82-AB71-E329FA3ED0BE}"/>
              </a:ext>
            </a:extLst>
          </p:cNvPr>
          <p:cNvSpPr>
            <a:spLocks noGrp="1"/>
          </p:cNvSpPr>
          <p:nvPr>
            <p:ph type="title"/>
          </p:nvPr>
        </p:nvSpPr>
        <p:spPr/>
        <p:txBody>
          <a:bodyPr/>
          <a:lstStyle/>
          <a:p>
            <a:r>
              <a:rPr lang="en-US" dirty="0"/>
              <a:t>Answering Why and when</a:t>
            </a:r>
          </a:p>
        </p:txBody>
      </p:sp>
      <p:pic>
        <p:nvPicPr>
          <p:cNvPr id="4" name="Picture 3" descr="Diagram&#10;&#10;Description automatically generated">
            <a:extLst>
              <a:ext uri="{FF2B5EF4-FFF2-40B4-BE49-F238E27FC236}">
                <a16:creationId xmlns:a16="http://schemas.microsoft.com/office/drawing/2014/main" id="{A9E98127-E85C-E3CD-AF14-FC08C37BB0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484784"/>
            <a:ext cx="9230816" cy="4830250"/>
          </a:xfrm>
          <a:prstGeom prst="rect">
            <a:avLst/>
          </a:prstGeom>
          <a:noFill/>
          <a:ln>
            <a:noFill/>
          </a:ln>
        </p:spPr>
      </p:pic>
      <p:sp>
        <p:nvSpPr>
          <p:cNvPr id="5" name="TextBox 4">
            <a:extLst>
              <a:ext uri="{FF2B5EF4-FFF2-40B4-BE49-F238E27FC236}">
                <a16:creationId xmlns:a16="http://schemas.microsoft.com/office/drawing/2014/main" id="{2572BCBF-021D-44A6-0168-6B671FBA769E}"/>
              </a:ext>
            </a:extLst>
          </p:cNvPr>
          <p:cNvSpPr txBox="1"/>
          <p:nvPr/>
        </p:nvSpPr>
        <p:spPr>
          <a:xfrm>
            <a:off x="9790743" y="6455061"/>
            <a:ext cx="1986826" cy="369332"/>
          </a:xfrm>
          <a:prstGeom prst="rect">
            <a:avLst/>
          </a:prstGeom>
          <a:noFill/>
        </p:spPr>
        <p:txBody>
          <a:bodyPr wrap="none" rtlCol="0">
            <a:spAutoFit/>
          </a:bodyPr>
          <a:lstStyle/>
          <a:p>
            <a:r>
              <a:rPr lang="en-US" dirty="0"/>
              <a:t>Ho et al. 2024, IJMI</a:t>
            </a:r>
          </a:p>
        </p:txBody>
      </p:sp>
    </p:spTree>
    <p:extLst>
      <p:ext uri="{BB962C8B-B14F-4D97-AF65-F5344CB8AC3E}">
        <p14:creationId xmlns:p14="http://schemas.microsoft.com/office/powerpoint/2010/main" val="1201017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12F0B4A-CA59-4FE7-87B7-6031FBBEA2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8" t="50370" r="428" b="1625"/>
          <a:stretch/>
        </p:blipFill>
        <p:spPr bwMode="auto">
          <a:xfrm>
            <a:off x="4799856" y="1620107"/>
            <a:ext cx="7157692" cy="2148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Monitoring during labor </a:t>
            </a:r>
          </a:p>
        </p:txBody>
      </p:sp>
      <p:sp>
        <p:nvSpPr>
          <p:cNvPr id="11" name="TextBox 10"/>
          <p:cNvSpPr txBox="1"/>
          <p:nvPr/>
        </p:nvSpPr>
        <p:spPr>
          <a:xfrm>
            <a:off x="340909" y="1417638"/>
            <a:ext cx="4067843" cy="4893647"/>
          </a:xfrm>
          <a:prstGeom prst="rect">
            <a:avLst/>
          </a:prstGeom>
          <a:noFill/>
        </p:spPr>
        <p:txBody>
          <a:bodyPr wrap="square" rtlCol="0">
            <a:spAutoFit/>
          </a:bodyPr>
          <a:lstStyle/>
          <a:p>
            <a:r>
              <a:rPr lang="en-US" sz="2400" dirty="0"/>
              <a:t>Neonatal early onset sepsis</a:t>
            </a:r>
          </a:p>
          <a:p>
            <a:pPr marL="285750" indent="-285750">
              <a:buFont typeface="Arial" panose="020B0604020202020204" pitchFamily="34" charset="0"/>
              <a:buChar char="•"/>
            </a:pPr>
            <a:r>
              <a:rPr lang="en-US" sz="2400" dirty="0"/>
              <a:t>Major cause of morbidity/mortality</a:t>
            </a:r>
          </a:p>
          <a:p>
            <a:pPr marL="285750" indent="-285750">
              <a:buFont typeface="Arial" panose="020B0604020202020204" pitchFamily="34" charset="0"/>
              <a:buChar char="•"/>
            </a:pPr>
            <a:r>
              <a:rPr lang="en-US" sz="2400" dirty="0"/>
              <a:t>Maternal fever during labor is the strongest predictor</a:t>
            </a:r>
          </a:p>
          <a:p>
            <a:pPr marL="285750" indent="-285750">
              <a:buFont typeface="Arial" panose="020B0604020202020204" pitchFamily="34" charset="0"/>
              <a:buChar char="•"/>
            </a:pPr>
            <a:r>
              <a:rPr lang="en-US" sz="2400" dirty="0"/>
              <a:t>Continuous vital data from 336 women during labor, including HRV</a:t>
            </a:r>
          </a:p>
          <a:p>
            <a:pPr marL="285750" indent="-285750">
              <a:buFont typeface="Arial" panose="020B0604020202020204" pitchFamily="34" charset="0"/>
              <a:buChar char="•"/>
            </a:pPr>
            <a:r>
              <a:rPr lang="en-US" sz="2400" dirty="0"/>
              <a:t>Model predicts fever 2-3h before onset</a:t>
            </a:r>
          </a:p>
          <a:p>
            <a:pPr marL="742950" lvl="1" indent="-285750">
              <a:buFont typeface="Arial" panose="020B0604020202020204" pitchFamily="34" charset="0"/>
              <a:buChar char="•"/>
            </a:pPr>
            <a:r>
              <a:rPr lang="en-US" sz="2400" dirty="0"/>
              <a:t>HRV one of the most important predictors</a:t>
            </a:r>
          </a:p>
          <a:p>
            <a:pPr marL="285750" indent="-285750">
              <a:buFont typeface="Arial" panose="020B0604020202020204" pitchFamily="34" charset="0"/>
              <a:buChar char="•"/>
            </a:pPr>
            <a:endParaRPr lang="en-US" sz="2400" dirty="0"/>
          </a:p>
        </p:txBody>
      </p:sp>
      <p:sp>
        <p:nvSpPr>
          <p:cNvPr id="13" name="TextBox 12"/>
          <p:cNvSpPr txBox="1"/>
          <p:nvPr/>
        </p:nvSpPr>
        <p:spPr>
          <a:xfrm>
            <a:off x="8650697" y="6498286"/>
            <a:ext cx="3413370" cy="369332"/>
          </a:xfrm>
          <a:prstGeom prst="rect">
            <a:avLst/>
          </a:prstGeom>
          <a:noFill/>
        </p:spPr>
        <p:txBody>
          <a:bodyPr wrap="none" rtlCol="0">
            <a:spAutoFit/>
          </a:bodyPr>
          <a:lstStyle/>
          <a:p>
            <a:r>
              <a:rPr lang="en-US" dirty="0"/>
              <a:t>Debnath et al. 2023, Digital Health</a:t>
            </a:r>
          </a:p>
        </p:txBody>
      </p:sp>
      <p:pic>
        <p:nvPicPr>
          <p:cNvPr id="9" name="Picture 8">
            <a:extLst>
              <a:ext uri="{FF2B5EF4-FFF2-40B4-BE49-F238E27FC236}">
                <a16:creationId xmlns:a16="http://schemas.microsoft.com/office/drawing/2014/main" id="{88CEA63F-3616-BA30-C6CD-9752FE967AA3}"/>
              </a:ext>
            </a:extLst>
          </p:cNvPr>
          <p:cNvPicPr>
            <a:picLocks noChangeAspect="1"/>
          </p:cNvPicPr>
          <p:nvPr/>
        </p:nvPicPr>
        <p:blipFill rotWithShape="1">
          <a:blip r:embed="rId3"/>
          <a:srcRect l="31684"/>
          <a:stretch/>
        </p:blipFill>
        <p:spPr>
          <a:xfrm>
            <a:off x="5663952" y="3961054"/>
            <a:ext cx="5744696" cy="2553678"/>
          </a:xfrm>
          <a:prstGeom prst="rect">
            <a:avLst/>
          </a:prstGeom>
        </p:spPr>
      </p:pic>
      <p:sp>
        <p:nvSpPr>
          <p:cNvPr id="3" name="TextBox 2">
            <a:extLst>
              <a:ext uri="{FF2B5EF4-FFF2-40B4-BE49-F238E27FC236}">
                <a16:creationId xmlns:a16="http://schemas.microsoft.com/office/drawing/2014/main" id="{E507A55F-135D-08BE-702B-67001947362B}"/>
              </a:ext>
            </a:extLst>
          </p:cNvPr>
          <p:cNvSpPr txBox="1"/>
          <p:nvPr/>
        </p:nvSpPr>
        <p:spPr>
          <a:xfrm>
            <a:off x="5303912" y="6488668"/>
            <a:ext cx="2955681" cy="369332"/>
          </a:xfrm>
          <a:prstGeom prst="rect">
            <a:avLst/>
          </a:prstGeom>
          <a:noFill/>
        </p:spPr>
        <p:txBody>
          <a:bodyPr wrap="none" rtlCol="0">
            <a:spAutoFit/>
          </a:bodyPr>
          <a:lstStyle/>
          <a:p>
            <a:r>
              <a:rPr lang="en-US" dirty="0"/>
              <a:t>Koppel et al. 2022, J Clin Mon</a:t>
            </a:r>
          </a:p>
        </p:txBody>
      </p:sp>
      <p:sp>
        <p:nvSpPr>
          <p:cNvPr id="5" name="TextBox 4">
            <a:extLst>
              <a:ext uri="{FF2B5EF4-FFF2-40B4-BE49-F238E27FC236}">
                <a16:creationId xmlns:a16="http://schemas.microsoft.com/office/drawing/2014/main" id="{627A942F-9346-BF9F-E9B3-BF9027F242CB}"/>
              </a:ext>
            </a:extLst>
          </p:cNvPr>
          <p:cNvSpPr txBox="1"/>
          <p:nvPr/>
        </p:nvSpPr>
        <p:spPr>
          <a:xfrm>
            <a:off x="479376" y="6488668"/>
            <a:ext cx="3000117" cy="369332"/>
          </a:xfrm>
          <a:prstGeom prst="rect">
            <a:avLst/>
          </a:prstGeom>
          <a:noFill/>
        </p:spPr>
        <p:txBody>
          <a:bodyPr wrap="none" rtlCol="0">
            <a:spAutoFit/>
          </a:bodyPr>
          <a:lstStyle/>
          <a:p>
            <a:r>
              <a:rPr lang="en-US" dirty="0"/>
              <a:t>Barry Weinberger, Rob Koppel</a:t>
            </a:r>
          </a:p>
        </p:txBody>
      </p:sp>
    </p:spTree>
    <p:extLst>
      <p:ext uri="{BB962C8B-B14F-4D97-AF65-F5344CB8AC3E}">
        <p14:creationId xmlns:p14="http://schemas.microsoft.com/office/powerpoint/2010/main" val="2858469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C609CF-794C-6108-0E58-A2D7F3507407}"/>
              </a:ext>
            </a:extLst>
          </p:cNvPr>
          <p:cNvPicPr>
            <a:picLocks noChangeAspect="1"/>
          </p:cNvPicPr>
          <p:nvPr/>
        </p:nvPicPr>
        <p:blipFill>
          <a:blip r:embed="rId3"/>
          <a:stretch>
            <a:fillRect/>
          </a:stretch>
        </p:blipFill>
        <p:spPr>
          <a:xfrm>
            <a:off x="7248128" y="3307385"/>
            <a:ext cx="3397863" cy="2098680"/>
          </a:xfrm>
          <a:prstGeom prst="rect">
            <a:avLst/>
          </a:prstGeom>
        </p:spPr>
      </p:pic>
      <p:sp>
        <p:nvSpPr>
          <p:cNvPr id="10" name="TextBox 9">
            <a:extLst>
              <a:ext uri="{FF2B5EF4-FFF2-40B4-BE49-F238E27FC236}">
                <a16:creationId xmlns:a16="http://schemas.microsoft.com/office/drawing/2014/main" id="{F3089C41-B0D7-4AFF-820C-93F717EF07C8}"/>
              </a:ext>
            </a:extLst>
          </p:cNvPr>
          <p:cNvSpPr txBox="1"/>
          <p:nvPr/>
        </p:nvSpPr>
        <p:spPr>
          <a:xfrm>
            <a:off x="191344" y="1484784"/>
            <a:ext cx="6192688" cy="5170646"/>
          </a:xfrm>
          <a:prstGeom prst="rect">
            <a:avLst/>
          </a:prstGeom>
          <a:noFill/>
        </p:spPr>
        <p:txBody>
          <a:bodyPr wrap="square" rtlCol="0">
            <a:spAutoFit/>
          </a:bodyPr>
          <a:lstStyle/>
          <a:p>
            <a:pPr marL="285750" indent="-285750">
              <a:buFont typeface="Arial" panose="020B0604020202020204" pitchFamily="34" charset="0"/>
              <a:buChar char="•"/>
            </a:pPr>
            <a:r>
              <a:rPr lang="en-US" sz="2200" dirty="0"/>
              <a:t>Clinical prognostic models can experience performance drifts</a:t>
            </a:r>
          </a:p>
          <a:p>
            <a:pPr marL="742950" lvl="1" indent="-285750">
              <a:buFont typeface="Arial" panose="020B0604020202020204" pitchFamily="34" charset="0"/>
              <a:buChar char="•"/>
            </a:pPr>
            <a:r>
              <a:rPr lang="en-US" sz="2200" dirty="0"/>
              <a:t>Changes in patient case mix and numbers, new treatments, new variants (viral diseases)</a:t>
            </a:r>
          </a:p>
          <a:p>
            <a:pPr marL="742950" lvl="1" indent="-285750">
              <a:buFont typeface="Arial" panose="020B0604020202020204" pitchFamily="34" charset="0"/>
              <a:buChar char="•"/>
            </a:pPr>
            <a:r>
              <a:rPr lang="en-US" sz="2200" dirty="0"/>
              <a:t>Emerging/new diseases/comorbidities can affect predictions of outcomes</a:t>
            </a:r>
          </a:p>
          <a:p>
            <a:pPr marL="285750" indent="-285750">
              <a:buFont typeface="Arial" panose="020B0604020202020204" pitchFamily="34" charset="0"/>
              <a:buChar char="•"/>
            </a:pPr>
            <a:r>
              <a:rPr lang="en-US" sz="2200" dirty="0"/>
              <a:t>Especially true when</a:t>
            </a:r>
          </a:p>
          <a:p>
            <a:pPr marL="742950" lvl="1" indent="-285750">
              <a:buFont typeface="Arial" panose="020B0604020202020204" pitchFamily="34" charset="0"/>
              <a:buChar char="•"/>
            </a:pPr>
            <a:r>
              <a:rPr lang="en-US" sz="2200" dirty="0"/>
              <a:t>Models are developed in a specific geography and time and used elsewhere/subsequently</a:t>
            </a:r>
          </a:p>
          <a:p>
            <a:pPr marL="742950" lvl="1" indent="-285750">
              <a:buFont typeface="Arial" panose="020B0604020202020204" pitchFamily="34" charset="0"/>
              <a:buChar char="•"/>
            </a:pPr>
            <a:r>
              <a:rPr lang="en-US" sz="2200" dirty="0"/>
              <a:t>Try to predict outcomes of dynamic diseases/ conditions</a:t>
            </a:r>
          </a:p>
          <a:p>
            <a:pPr marL="285750" indent="-285750">
              <a:buFont typeface="Arial" panose="020B0604020202020204" pitchFamily="34" charset="0"/>
              <a:buChar char="•"/>
            </a:pPr>
            <a:r>
              <a:rPr lang="en-US" sz="2200" dirty="0"/>
              <a:t>Models get updated occasionally</a:t>
            </a:r>
          </a:p>
          <a:p>
            <a:pPr marL="742950" lvl="1" indent="-285750">
              <a:buFont typeface="Arial" panose="020B0604020202020204" pitchFamily="34" charset="0"/>
              <a:buChar char="•"/>
            </a:pPr>
            <a:r>
              <a:rPr lang="en-US" sz="2200" dirty="0" err="1"/>
              <a:t>EuroSCORE</a:t>
            </a:r>
            <a:r>
              <a:rPr lang="en-US" sz="2200" dirty="0"/>
              <a:t> was updated 12 years after 1</a:t>
            </a:r>
            <a:r>
              <a:rPr lang="en-US" sz="2200" baseline="30000" dirty="0"/>
              <a:t>st</a:t>
            </a:r>
            <a:r>
              <a:rPr lang="en-US" sz="2200" dirty="0"/>
              <a:t> version</a:t>
            </a:r>
          </a:p>
          <a:p>
            <a:pPr marL="742950" lvl="1" indent="-285750">
              <a:buFont typeface="Arial" panose="020B0604020202020204" pitchFamily="34" charset="0"/>
              <a:buChar char="•"/>
            </a:pPr>
            <a:r>
              <a:rPr lang="en-US" sz="2200" dirty="0"/>
              <a:t>QRISK is updated every year </a:t>
            </a:r>
          </a:p>
        </p:txBody>
      </p:sp>
      <p:pic>
        <p:nvPicPr>
          <p:cNvPr id="12" name="Picture 11">
            <a:extLst>
              <a:ext uri="{FF2B5EF4-FFF2-40B4-BE49-F238E27FC236}">
                <a16:creationId xmlns:a16="http://schemas.microsoft.com/office/drawing/2014/main" id="{07E05A33-6440-5A0B-2C4B-D85F14118376}"/>
              </a:ext>
            </a:extLst>
          </p:cNvPr>
          <p:cNvPicPr>
            <a:picLocks noChangeAspect="1"/>
          </p:cNvPicPr>
          <p:nvPr/>
        </p:nvPicPr>
        <p:blipFill>
          <a:blip r:embed="rId4"/>
          <a:stretch>
            <a:fillRect/>
          </a:stretch>
        </p:blipFill>
        <p:spPr>
          <a:xfrm>
            <a:off x="6690834" y="5408522"/>
            <a:ext cx="4854637" cy="1330713"/>
          </a:xfrm>
          <a:prstGeom prst="rect">
            <a:avLst/>
          </a:prstGeom>
        </p:spPr>
      </p:pic>
      <p:pic>
        <p:nvPicPr>
          <p:cNvPr id="14" name="Picture 13">
            <a:extLst>
              <a:ext uri="{FF2B5EF4-FFF2-40B4-BE49-F238E27FC236}">
                <a16:creationId xmlns:a16="http://schemas.microsoft.com/office/drawing/2014/main" id="{0078FFAB-B647-B4FC-162E-3BD9772472A5}"/>
              </a:ext>
            </a:extLst>
          </p:cNvPr>
          <p:cNvPicPr>
            <a:picLocks noChangeAspect="1"/>
          </p:cNvPicPr>
          <p:nvPr/>
        </p:nvPicPr>
        <p:blipFill rotWithShape="1">
          <a:blip r:embed="rId5">
            <a:clrChange>
              <a:clrFrom>
                <a:srgbClr val="FFFFFF"/>
              </a:clrFrom>
              <a:clrTo>
                <a:srgbClr val="FFFFFF">
                  <a:alpha val="0"/>
                </a:srgbClr>
              </a:clrTo>
            </a:clrChange>
            <a:alphaModFix/>
          </a:blip>
          <a:srcRect t="46404"/>
          <a:stretch/>
        </p:blipFill>
        <p:spPr>
          <a:xfrm>
            <a:off x="6754391" y="1582674"/>
            <a:ext cx="5085009" cy="1610673"/>
          </a:xfrm>
          <a:prstGeom prst="rect">
            <a:avLst/>
          </a:prstGeom>
        </p:spPr>
      </p:pic>
      <p:sp>
        <p:nvSpPr>
          <p:cNvPr id="2" name="Title 1">
            <a:extLst>
              <a:ext uri="{FF2B5EF4-FFF2-40B4-BE49-F238E27FC236}">
                <a16:creationId xmlns:a16="http://schemas.microsoft.com/office/drawing/2014/main" id="{689AA50B-AEBE-7076-3C4A-784F4341BD09}"/>
              </a:ext>
            </a:extLst>
          </p:cNvPr>
          <p:cNvSpPr>
            <a:spLocks noGrp="1"/>
          </p:cNvSpPr>
          <p:nvPr>
            <p:ph type="title"/>
          </p:nvPr>
        </p:nvSpPr>
        <p:spPr>
          <a:xfrm>
            <a:off x="609600" y="274638"/>
            <a:ext cx="10972800" cy="1143000"/>
          </a:xfrm>
        </p:spPr>
        <p:txBody>
          <a:bodyPr/>
          <a:lstStyle/>
          <a:p>
            <a:r>
              <a:rPr lang="en-US" dirty="0"/>
              <a:t>AI Performance Drifts</a:t>
            </a:r>
          </a:p>
        </p:txBody>
      </p:sp>
    </p:spTree>
    <p:extLst>
      <p:ext uri="{BB962C8B-B14F-4D97-AF65-F5344CB8AC3E}">
        <p14:creationId xmlns:p14="http://schemas.microsoft.com/office/powerpoint/2010/main" val="3421829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57F7-5BD4-9765-1E69-A32A4499B1D0}"/>
              </a:ext>
            </a:extLst>
          </p:cNvPr>
          <p:cNvSpPr>
            <a:spLocks noGrp="1"/>
          </p:cNvSpPr>
          <p:nvPr>
            <p:ph type="title"/>
          </p:nvPr>
        </p:nvSpPr>
        <p:spPr>
          <a:xfrm>
            <a:off x="1055440" y="274638"/>
            <a:ext cx="10972800" cy="1143000"/>
          </a:xfrm>
        </p:spPr>
        <p:txBody>
          <a:bodyPr>
            <a:normAutofit/>
          </a:bodyPr>
          <a:lstStyle/>
          <a:p>
            <a:r>
              <a:rPr lang="en-US" sz="4000" dirty="0"/>
              <a:t>Research Deployed AI - Epic and CDS</a:t>
            </a:r>
          </a:p>
        </p:txBody>
      </p:sp>
      <p:sp>
        <p:nvSpPr>
          <p:cNvPr id="6" name="TextBox 5">
            <a:extLst>
              <a:ext uri="{FF2B5EF4-FFF2-40B4-BE49-F238E27FC236}">
                <a16:creationId xmlns:a16="http://schemas.microsoft.com/office/drawing/2014/main" id="{52E5F4B9-0C80-17B4-600D-3A01993FCF22}"/>
              </a:ext>
            </a:extLst>
          </p:cNvPr>
          <p:cNvSpPr txBox="1"/>
          <p:nvPr/>
        </p:nvSpPr>
        <p:spPr>
          <a:xfrm>
            <a:off x="191344" y="1484784"/>
            <a:ext cx="6624736" cy="5201424"/>
          </a:xfrm>
          <a:prstGeom prst="rect">
            <a:avLst/>
          </a:prstGeom>
          <a:noFill/>
        </p:spPr>
        <p:txBody>
          <a:bodyPr wrap="square" rtlCol="0">
            <a:spAutoFit/>
          </a:bodyPr>
          <a:lstStyle/>
          <a:p>
            <a:pPr marL="285750" indent="-285750">
              <a:buFont typeface="Arial" panose="020B0604020202020204" pitchFamily="34" charset="0"/>
              <a:buChar char="•"/>
            </a:pPr>
            <a:r>
              <a:rPr lang="en-US" sz="2800" dirty="0"/>
              <a:t>Systematic review and meta-analysis</a:t>
            </a:r>
          </a:p>
          <a:p>
            <a:pPr marL="742950" lvl="1" indent="-285750">
              <a:buFont typeface="Arial" panose="020B0604020202020204" pitchFamily="34" charset="0"/>
              <a:buChar char="•"/>
            </a:pPr>
            <a:r>
              <a:rPr lang="en-US" sz="2800" dirty="0"/>
              <a:t>22 validation studies</a:t>
            </a:r>
          </a:p>
          <a:p>
            <a:pPr marL="742950" lvl="1" indent="-285750">
              <a:buFont typeface="Arial" panose="020B0604020202020204" pitchFamily="34" charset="0"/>
              <a:buChar char="•"/>
            </a:pPr>
            <a:r>
              <a:rPr lang="en-US" sz="2800" dirty="0"/>
              <a:t>32 sites</a:t>
            </a:r>
          </a:p>
          <a:p>
            <a:pPr marL="742950" lvl="1" indent="-285750">
              <a:buFont typeface="Arial" panose="020B0604020202020204" pitchFamily="34" charset="0"/>
              <a:buChar char="•"/>
            </a:pPr>
            <a:r>
              <a:rPr lang="en-US" sz="2800" dirty="0"/>
              <a:t>3.2M patients</a:t>
            </a:r>
          </a:p>
          <a:p>
            <a:pPr marL="742950" lvl="1" indent="-285750">
              <a:buFont typeface="Arial" panose="020B0604020202020204" pitchFamily="34" charset="0"/>
              <a:buChar char="•"/>
            </a:pPr>
            <a:r>
              <a:rPr lang="en-US" sz="2800" dirty="0"/>
              <a:t>5 models</a:t>
            </a:r>
          </a:p>
          <a:p>
            <a:pPr marL="1200150" lvl="2" indent="-285750">
              <a:buFont typeface="Arial" panose="020B0604020202020204" pitchFamily="34" charset="0"/>
              <a:buChar char="•"/>
            </a:pPr>
            <a:r>
              <a:rPr lang="en-US" sz="2400" dirty="0"/>
              <a:t>Sepsis (11 sites): AUROC - </a:t>
            </a:r>
            <a:r>
              <a:rPr lang="en-US" sz="2400" b="1" dirty="0"/>
              <a:t>0.65</a:t>
            </a:r>
            <a:r>
              <a:rPr lang="en-US" sz="2400" dirty="0"/>
              <a:t> (from 0.8)</a:t>
            </a:r>
          </a:p>
          <a:p>
            <a:pPr marL="1200150" lvl="2" indent="-285750">
              <a:buFont typeface="Arial" panose="020B0604020202020204" pitchFamily="34" charset="0"/>
              <a:buChar char="•"/>
            </a:pPr>
            <a:r>
              <a:rPr lang="en-US" sz="2400" dirty="0"/>
              <a:t>Unplanned Readmission (7 sites): AUROC – </a:t>
            </a:r>
            <a:r>
              <a:rPr lang="en-US" sz="2400" b="1" dirty="0"/>
              <a:t>0.7</a:t>
            </a:r>
            <a:r>
              <a:rPr lang="en-US" sz="2400" dirty="0"/>
              <a:t> (0.74)</a:t>
            </a:r>
          </a:p>
          <a:p>
            <a:pPr marL="1200150" lvl="2" indent="-285750">
              <a:buFont typeface="Arial" panose="020B0604020202020204" pitchFamily="34" charset="0"/>
              <a:buChar char="•"/>
            </a:pPr>
            <a:r>
              <a:rPr lang="en-US" sz="2400" dirty="0"/>
              <a:t>End-of-Life (3 sites): AUROC – </a:t>
            </a:r>
            <a:r>
              <a:rPr lang="en-US" sz="2400" b="1" dirty="0"/>
              <a:t>0.76</a:t>
            </a:r>
            <a:r>
              <a:rPr lang="en-US" sz="2400" dirty="0"/>
              <a:t> (0.9)</a:t>
            </a:r>
          </a:p>
          <a:p>
            <a:pPr marL="1200150" lvl="2" indent="-285750">
              <a:buFont typeface="Arial" panose="020B0604020202020204" pitchFamily="34" charset="0"/>
              <a:buChar char="•"/>
            </a:pPr>
            <a:r>
              <a:rPr lang="en-US" sz="2400" dirty="0"/>
              <a:t>No-Show (2 sites): AUROC – </a:t>
            </a:r>
            <a:r>
              <a:rPr lang="en-US" sz="2400" b="1" dirty="0"/>
              <a:t>0.62</a:t>
            </a:r>
            <a:r>
              <a:rPr lang="en-US" sz="2400" dirty="0"/>
              <a:t> (0.77)</a:t>
            </a:r>
          </a:p>
          <a:p>
            <a:pPr marL="1200150" lvl="2" indent="-285750">
              <a:buFont typeface="Arial" panose="020B0604020202020204" pitchFamily="34" charset="0"/>
              <a:buChar char="•"/>
            </a:pPr>
            <a:r>
              <a:rPr lang="en-US" sz="2400" dirty="0"/>
              <a:t>Deterioration Index (9 sites): AUROC – </a:t>
            </a:r>
            <a:r>
              <a:rPr lang="en-US" sz="2400" b="1" dirty="0"/>
              <a:t>0.79</a:t>
            </a:r>
            <a:r>
              <a:rPr lang="en-US" sz="2400" dirty="0"/>
              <a:t> (0.81)</a:t>
            </a:r>
          </a:p>
          <a:p>
            <a:pPr marL="742950" lvl="1" indent="-285750">
              <a:buFont typeface="Arial" panose="020B0604020202020204" pitchFamily="34" charset="0"/>
              <a:buChar char="•"/>
            </a:pPr>
            <a:r>
              <a:rPr lang="en-US" sz="2400" u="sng" dirty="0"/>
              <a:t>Northwell Deterioration Model</a:t>
            </a:r>
            <a:r>
              <a:rPr lang="en-US" sz="2400" dirty="0"/>
              <a:t>: AUROC – </a:t>
            </a:r>
            <a:r>
              <a:rPr lang="en-US" sz="2400" b="1" dirty="0"/>
              <a:t>0.9</a:t>
            </a:r>
          </a:p>
        </p:txBody>
      </p:sp>
      <p:sp>
        <p:nvSpPr>
          <p:cNvPr id="10" name="TextBox 9">
            <a:extLst>
              <a:ext uri="{FF2B5EF4-FFF2-40B4-BE49-F238E27FC236}">
                <a16:creationId xmlns:a16="http://schemas.microsoft.com/office/drawing/2014/main" id="{481B5BF7-A1D5-2171-9BA6-5C3C7E43F4A1}"/>
              </a:ext>
            </a:extLst>
          </p:cNvPr>
          <p:cNvSpPr txBox="1"/>
          <p:nvPr/>
        </p:nvSpPr>
        <p:spPr>
          <a:xfrm>
            <a:off x="7464152" y="6488668"/>
            <a:ext cx="4742132" cy="369332"/>
          </a:xfrm>
          <a:prstGeom prst="rect">
            <a:avLst/>
          </a:prstGeom>
          <a:noFill/>
        </p:spPr>
        <p:txBody>
          <a:bodyPr wrap="none" rtlCol="0">
            <a:spAutoFit/>
          </a:bodyPr>
          <a:lstStyle/>
          <a:p>
            <a:r>
              <a:rPr lang="en-US" dirty="0"/>
              <a:t>Patel et al. (J of Gen Internal Med, under review)</a:t>
            </a:r>
          </a:p>
        </p:txBody>
      </p:sp>
      <p:pic>
        <p:nvPicPr>
          <p:cNvPr id="11" name="Picture 10">
            <a:extLst>
              <a:ext uri="{FF2B5EF4-FFF2-40B4-BE49-F238E27FC236}">
                <a16:creationId xmlns:a16="http://schemas.microsoft.com/office/drawing/2014/main" id="{439C5A7D-BEEA-112D-D588-E82CADE459FB}"/>
              </a:ext>
            </a:extLst>
          </p:cNvPr>
          <p:cNvPicPr>
            <a:picLocks noChangeAspect="1"/>
          </p:cNvPicPr>
          <p:nvPr/>
        </p:nvPicPr>
        <p:blipFill rotWithShape="1">
          <a:blip r:embed="rId2"/>
          <a:srcRect l="7955" t="27520" r="6705" b="25135"/>
          <a:stretch>
            <a:fillRect/>
          </a:stretch>
        </p:blipFill>
        <p:spPr bwMode="auto">
          <a:xfrm>
            <a:off x="6960096" y="4509120"/>
            <a:ext cx="4905375" cy="1905000"/>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D5E4B8D7-5FC3-2ECF-AA37-CC5E7AD9B2C6}"/>
              </a:ext>
            </a:extLst>
          </p:cNvPr>
          <p:cNvSpPr txBox="1"/>
          <p:nvPr/>
        </p:nvSpPr>
        <p:spPr>
          <a:xfrm>
            <a:off x="6965895" y="4249906"/>
            <a:ext cx="2446888" cy="369332"/>
          </a:xfrm>
          <a:prstGeom prst="rect">
            <a:avLst/>
          </a:prstGeom>
          <a:noFill/>
        </p:spPr>
        <p:txBody>
          <a:bodyPr wrap="none" rtlCol="0">
            <a:spAutoFit/>
          </a:bodyPr>
          <a:lstStyle/>
          <a:p>
            <a:r>
              <a:rPr lang="en-US" dirty="0"/>
              <a:t>Epic Deterioration Index</a:t>
            </a:r>
          </a:p>
        </p:txBody>
      </p:sp>
      <p:sp>
        <p:nvSpPr>
          <p:cNvPr id="13" name="TextBox 12">
            <a:extLst>
              <a:ext uri="{FF2B5EF4-FFF2-40B4-BE49-F238E27FC236}">
                <a16:creationId xmlns:a16="http://schemas.microsoft.com/office/drawing/2014/main" id="{B9629458-7D7A-76C2-08A1-BA0B7A8EF5E5}"/>
              </a:ext>
            </a:extLst>
          </p:cNvPr>
          <p:cNvSpPr txBox="1"/>
          <p:nvPr/>
        </p:nvSpPr>
        <p:spPr>
          <a:xfrm>
            <a:off x="6960096" y="1468271"/>
            <a:ext cx="1858650" cy="369332"/>
          </a:xfrm>
          <a:prstGeom prst="rect">
            <a:avLst/>
          </a:prstGeom>
          <a:noFill/>
        </p:spPr>
        <p:txBody>
          <a:bodyPr wrap="none" rtlCol="0">
            <a:spAutoFit/>
          </a:bodyPr>
          <a:lstStyle/>
          <a:p>
            <a:r>
              <a:rPr lang="en-US" dirty="0"/>
              <a:t>Epic Sepsis Model</a:t>
            </a:r>
          </a:p>
        </p:txBody>
      </p:sp>
      <p:pic>
        <p:nvPicPr>
          <p:cNvPr id="14" name="Picture 13">
            <a:extLst>
              <a:ext uri="{FF2B5EF4-FFF2-40B4-BE49-F238E27FC236}">
                <a16:creationId xmlns:a16="http://schemas.microsoft.com/office/drawing/2014/main" id="{24187DBE-F023-2983-1B11-63E524D4D455}"/>
              </a:ext>
            </a:extLst>
          </p:cNvPr>
          <p:cNvPicPr>
            <a:picLocks noChangeAspect="1"/>
          </p:cNvPicPr>
          <p:nvPr/>
        </p:nvPicPr>
        <p:blipFill rotWithShape="1">
          <a:blip r:embed="rId3"/>
          <a:srcRect l="10135" t="24695" r="8620" b="22060"/>
          <a:stretch>
            <a:fillRect/>
          </a:stretch>
        </p:blipFill>
        <p:spPr bwMode="auto">
          <a:xfrm>
            <a:off x="7045820" y="1877529"/>
            <a:ext cx="4733925" cy="2171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760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6730-D1AE-1C01-DE20-8DCE9ABEF9C3}"/>
              </a:ext>
            </a:extLst>
          </p:cNvPr>
          <p:cNvSpPr>
            <a:spLocks noGrp="1"/>
          </p:cNvSpPr>
          <p:nvPr>
            <p:ph type="title"/>
          </p:nvPr>
        </p:nvSpPr>
        <p:spPr>
          <a:xfrm>
            <a:off x="955848" y="274638"/>
            <a:ext cx="10972800" cy="1143000"/>
          </a:xfrm>
        </p:spPr>
        <p:txBody>
          <a:bodyPr>
            <a:normAutofit/>
          </a:bodyPr>
          <a:lstStyle/>
          <a:p>
            <a:r>
              <a:rPr lang="en-US" sz="4000" dirty="0"/>
              <a:t>Self-monitoring Auto-updating models</a:t>
            </a:r>
          </a:p>
        </p:txBody>
      </p:sp>
      <p:sp>
        <p:nvSpPr>
          <p:cNvPr id="4" name="TextBox 3">
            <a:extLst>
              <a:ext uri="{FF2B5EF4-FFF2-40B4-BE49-F238E27FC236}">
                <a16:creationId xmlns:a16="http://schemas.microsoft.com/office/drawing/2014/main" id="{B207786B-4D48-0A72-1563-DEBCE57784FE}"/>
              </a:ext>
            </a:extLst>
          </p:cNvPr>
          <p:cNvSpPr txBox="1"/>
          <p:nvPr/>
        </p:nvSpPr>
        <p:spPr>
          <a:xfrm>
            <a:off x="9030301" y="6398696"/>
            <a:ext cx="3161699" cy="369332"/>
          </a:xfrm>
          <a:prstGeom prst="rect">
            <a:avLst/>
          </a:prstGeom>
          <a:noFill/>
        </p:spPr>
        <p:txBody>
          <a:bodyPr wrap="none" rtlCol="0">
            <a:spAutoFit/>
          </a:bodyPr>
          <a:lstStyle/>
          <a:p>
            <a:r>
              <a:rPr lang="en-US" dirty="0"/>
              <a:t>Levy et al. 2022, Nature Comms</a:t>
            </a:r>
          </a:p>
        </p:txBody>
      </p:sp>
      <p:pic>
        <p:nvPicPr>
          <p:cNvPr id="5" name="Picture 4">
            <a:extLst>
              <a:ext uri="{FF2B5EF4-FFF2-40B4-BE49-F238E27FC236}">
                <a16:creationId xmlns:a16="http://schemas.microsoft.com/office/drawing/2014/main" id="{D9512165-2D9D-D1B9-DF1F-8DCA8CA73057}"/>
              </a:ext>
            </a:extLst>
          </p:cNvPr>
          <p:cNvPicPr>
            <a:picLocks noChangeAspect="1"/>
          </p:cNvPicPr>
          <p:nvPr/>
        </p:nvPicPr>
        <p:blipFill rotWithShape="1">
          <a:blip r:embed="rId2"/>
          <a:srcRect l="3616" t="34242" r="63662" b="1786"/>
          <a:stretch/>
        </p:blipFill>
        <p:spPr>
          <a:xfrm>
            <a:off x="6373427" y="2074532"/>
            <a:ext cx="5688632" cy="3799615"/>
          </a:xfrm>
          <a:prstGeom prst="rect">
            <a:avLst/>
          </a:prstGeom>
        </p:spPr>
      </p:pic>
      <p:pic>
        <p:nvPicPr>
          <p:cNvPr id="6" name="Picture 5">
            <a:extLst>
              <a:ext uri="{FF2B5EF4-FFF2-40B4-BE49-F238E27FC236}">
                <a16:creationId xmlns:a16="http://schemas.microsoft.com/office/drawing/2014/main" id="{CBE3FBCA-4F1B-FDB3-5A48-A6DFAA0532C3}"/>
              </a:ext>
            </a:extLst>
          </p:cNvPr>
          <p:cNvPicPr>
            <a:picLocks noChangeAspect="1"/>
          </p:cNvPicPr>
          <p:nvPr/>
        </p:nvPicPr>
        <p:blipFill rotWithShape="1">
          <a:blip r:embed="rId3"/>
          <a:srcRect l="12984" b="45161"/>
          <a:stretch/>
        </p:blipFill>
        <p:spPr>
          <a:xfrm>
            <a:off x="184595" y="3197695"/>
            <a:ext cx="5794513" cy="2099772"/>
          </a:xfrm>
          <a:prstGeom prst="rect">
            <a:avLst/>
          </a:prstGeom>
        </p:spPr>
      </p:pic>
    </p:spTree>
    <p:extLst>
      <p:ext uri="{BB962C8B-B14F-4D97-AF65-F5344CB8AC3E}">
        <p14:creationId xmlns:p14="http://schemas.microsoft.com/office/powerpoint/2010/main" val="784058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B91459-F43E-519B-DA79-F795669C5880}"/>
              </a:ext>
            </a:extLst>
          </p:cNvPr>
          <p:cNvSpPr txBox="1">
            <a:spLocks/>
          </p:cNvSpPr>
          <p:nvPr/>
        </p:nvSpPr>
        <p:spPr>
          <a:xfrm>
            <a:off x="1981200" y="96039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t>Predict</a:t>
            </a:r>
            <a:r>
              <a:rPr lang="en-US" dirty="0"/>
              <a:t> - Operational AI</a:t>
            </a:r>
            <a:endParaRPr lang="en-CA" dirty="0"/>
          </a:p>
        </p:txBody>
      </p:sp>
      <p:pic>
        <p:nvPicPr>
          <p:cNvPr id="3" name="Picture 14" descr="Hospital photo3idea_studio Lineal Color icon">
            <a:extLst>
              <a:ext uri="{FF2B5EF4-FFF2-40B4-BE49-F238E27FC236}">
                <a16:creationId xmlns:a16="http://schemas.microsoft.com/office/drawing/2014/main" id="{5A45A3C5-4D37-7CC8-918B-1D09AA45FC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7791" y="2651760"/>
            <a:ext cx="1556418" cy="1554480"/>
          </a:xfrm>
          <a:prstGeom prst="rect">
            <a:avLst/>
          </a:prstGeom>
          <a:solidFill>
            <a:schemeClr val="bg1"/>
          </a:solidFill>
          <a:effectLst>
            <a:softEdge rad="50800"/>
          </a:effectLst>
        </p:spPr>
      </p:pic>
      <p:grpSp>
        <p:nvGrpSpPr>
          <p:cNvPr id="4" name="Group 3">
            <a:extLst>
              <a:ext uri="{FF2B5EF4-FFF2-40B4-BE49-F238E27FC236}">
                <a16:creationId xmlns:a16="http://schemas.microsoft.com/office/drawing/2014/main" id="{FFD265CC-9943-FB04-7AAD-CD445A1C34E5}"/>
              </a:ext>
            </a:extLst>
          </p:cNvPr>
          <p:cNvGrpSpPr/>
          <p:nvPr/>
        </p:nvGrpSpPr>
        <p:grpSpPr>
          <a:xfrm>
            <a:off x="2999656" y="4526002"/>
            <a:ext cx="2462405" cy="1982460"/>
            <a:chOff x="4996002" y="4512414"/>
            <a:chExt cx="2462405" cy="1982460"/>
          </a:xfrm>
        </p:grpSpPr>
        <p:pic>
          <p:nvPicPr>
            <p:cNvPr id="6" name="Picture 6">
              <a:extLst>
                <a:ext uri="{FF2B5EF4-FFF2-40B4-BE49-F238E27FC236}">
                  <a16:creationId xmlns:a16="http://schemas.microsoft.com/office/drawing/2014/main" id="{181C185F-E6FE-675F-D4E4-E349C45C6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402" y="4512414"/>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B2EF63D-7DB8-168B-D365-55DFF2944E60}"/>
                </a:ext>
              </a:extLst>
            </p:cNvPr>
            <p:cNvSpPr txBox="1"/>
            <p:nvPr/>
          </p:nvSpPr>
          <p:spPr>
            <a:xfrm>
              <a:off x="4996002" y="5879321"/>
              <a:ext cx="2462405" cy="615553"/>
            </a:xfrm>
            <a:prstGeom prst="rect">
              <a:avLst/>
            </a:prstGeom>
            <a:noFill/>
          </p:spPr>
          <p:txBody>
            <a:bodyPr wrap="none" rtlCol="0">
              <a:spAutoFit/>
            </a:bodyPr>
            <a:lstStyle/>
            <a:p>
              <a:pPr algn="ctr"/>
              <a:r>
                <a:rPr lang="en-US" dirty="0"/>
                <a:t>Todd Levy, MS</a:t>
              </a:r>
            </a:p>
            <a:p>
              <a:pPr algn="ctr"/>
              <a:r>
                <a:rPr lang="en-US" sz="1600" dirty="0"/>
                <a:t>Senior Biomedical Engineer</a:t>
              </a:r>
            </a:p>
          </p:txBody>
        </p:sp>
      </p:grpSp>
      <p:grpSp>
        <p:nvGrpSpPr>
          <p:cNvPr id="8" name="Group 7">
            <a:extLst>
              <a:ext uri="{FF2B5EF4-FFF2-40B4-BE49-F238E27FC236}">
                <a16:creationId xmlns:a16="http://schemas.microsoft.com/office/drawing/2014/main" id="{9D24E75F-F2BF-E4E8-8946-B98993E5BAD3}"/>
              </a:ext>
            </a:extLst>
          </p:cNvPr>
          <p:cNvGrpSpPr/>
          <p:nvPr/>
        </p:nvGrpSpPr>
        <p:grpSpPr>
          <a:xfrm>
            <a:off x="7193528" y="4526002"/>
            <a:ext cx="1998816" cy="1990873"/>
            <a:chOff x="6934523" y="4725144"/>
            <a:chExt cx="1998816" cy="1990873"/>
          </a:xfrm>
        </p:grpSpPr>
        <p:pic>
          <p:nvPicPr>
            <p:cNvPr id="9" name="Picture 8">
              <a:extLst>
                <a:ext uri="{FF2B5EF4-FFF2-40B4-BE49-F238E27FC236}">
                  <a16:creationId xmlns:a16="http://schemas.microsoft.com/office/drawing/2014/main" id="{D73D4C2C-EED2-AC9B-56C6-5EB59F26F9E3}"/>
                </a:ext>
              </a:extLst>
            </p:cNvPr>
            <p:cNvPicPr>
              <a:picLocks/>
            </p:cNvPicPr>
            <p:nvPr/>
          </p:nvPicPr>
          <p:blipFill>
            <a:blip r:embed="rId4"/>
            <a:stretch>
              <a:fillRect/>
            </a:stretch>
          </p:blipFill>
          <p:spPr>
            <a:xfrm>
              <a:off x="7248128" y="4725144"/>
              <a:ext cx="1371600" cy="1371600"/>
            </a:xfrm>
            <a:prstGeom prst="ellipse">
              <a:avLst/>
            </a:prstGeom>
          </p:spPr>
        </p:pic>
        <p:sp>
          <p:nvSpPr>
            <p:cNvPr id="10" name="TextBox 9">
              <a:extLst>
                <a:ext uri="{FF2B5EF4-FFF2-40B4-BE49-F238E27FC236}">
                  <a16:creationId xmlns:a16="http://schemas.microsoft.com/office/drawing/2014/main" id="{51B9C5C1-B9EB-AB73-4650-98409A41FF86}"/>
                </a:ext>
              </a:extLst>
            </p:cNvPr>
            <p:cNvSpPr txBox="1"/>
            <p:nvPr/>
          </p:nvSpPr>
          <p:spPr>
            <a:xfrm>
              <a:off x="6934523" y="6100464"/>
              <a:ext cx="1998816" cy="615553"/>
            </a:xfrm>
            <a:prstGeom prst="rect">
              <a:avLst/>
            </a:prstGeom>
            <a:noFill/>
          </p:spPr>
          <p:txBody>
            <a:bodyPr wrap="none" rtlCol="0">
              <a:spAutoFit/>
            </a:bodyPr>
            <a:lstStyle/>
            <a:p>
              <a:pPr algn="ctr"/>
              <a:r>
                <a:rPr lang="en-US" dirty="0"/>
                <a:t>Nabil Ettehadi, PhD</a:t>
              </a:r>
            </a:p>
            <a:p>
              <a:pPr algn="ctr"/>
              <a:r>
                <a:rPr lang="en-US" sz="1600" dirty="0"/>
                <a:t>Lead Data Engineer</a:t>
              </a:r>
            </a:p>
          </p:txBody>
        </p:sp>
      </p:grpSp>
      <p:sp>
        <p:nvSpPr>
          <p:cNvPr id="11" name="TextBox 10">
            <a:extLst>
              <a:ext uri="{FF2B5EF4-FFF2-40B4-BE49-F238E27FC236}">
                <a16:creationId xmlns:a16="http://schemas.microsoft.com/office/drawing/2014/main" id="{B1A8363B-1EEC-5E6F-2F33-4DFF169A6A00}"/>
              </a:ext>
            </a:extLst>
          </p:cNvPr>
          <p:cNvSpPr txBox="1"/>
          <p:nvPr/>
        </p:nvSpPr>
        <p:spPr>
          <a:xfrm>
            <a:off x="3279636" y="1920791"/>
            <a:ext cx="5632727" cy="646331"/>
          </a:xfrm>
          <a:prstGeom prst="rect">
            <a:avLst/>
          </a:prstGeom>
          <a:noFill/>
        </p:spPr>
        <p:txBody>
          <a:bodyPr wrap="square" rtlCol="0">
            <a:spAutoFit/>
          </a:bodyPr>
          <a:lstStyle/>
          <a:p>
            <a:pPr algn="ctr"/>
            <a:r>
              <a:rPr lang="en-US" dirty="0"/>
              <a:t>Develop operational decision support tools to provide enterprise insights and assist in health system wide issues</a:t>
            </a:r>
          </a:p>
        </p:txBody>
      </p:sp>
    </p:spTree>
    <p:extLst>
      <p:ext uri="{BB962C8B-B14F-4D97-AF65-F5344CB8AC3E}">
        <p14:creationId xmlns:p14="http://schemas.microsoft.com/office/powerpoint/2010/main" val="1031970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76010" y="292078"/>
            <a:ext cx="8433083" cy="1142702"/>
          </a:xfrm>
          <a:prstGeom prst="rect">
            <a:avLst/>
          </a:prstGeom>
        </p:spPr>
        <p:txBody>
          <a:bodyPr vert="horz" lIns="91416" tIns="45708" rIns="91416" bIns="45708"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399" b="0" i="0" u="none" strike="noStrike" kern="1200" cap="none" spc="0" normalizeH="0" baseline="0" noProof="0" dirty="0">
                <a:ln>
                  <a:noFill/>
                </a:ln>
                <a:solidFill>
                  <a:prstClr val="black"/>
                </a:solidFill>
                <a:effectLst/>
                <a:uLnTx/>
                <a:uFillTx/>
                <a:latin typeface="Calibri"/>
                <a:ea typeface="+mj-ea"/>
                <a:cs typeface="+mj-cs"/>
              </a:rPr>
              <a:t>Division of Health AI</a:t>
            </a:r>
            <a:br>
              <a:rPr kumimoji="0" lang="en-US" sz="4399" b="0" i="0" u="none" strike="noStrike" kern="1200" cap="none" spc="0" normalizeH="0" baseline="0" noProof="0" dirty="0">
                <a:ln>
                  <a:noFill/>
                </a:ln>
                <a:solidFill>
                  <a:prstClr val="black"/>
                </a:solidFill>
                <a:effectLst/>
                <a:uLnTx/>
                <a:uFillTx/>
                <a:latin typeface="Calibri"/>
                <a:ea typeface="+mj-ea"/>
                <a:cs typeface="+mj-cs"/>
              </a:rPr>
            </a:br>
            <a:r>
              <a:rPr kumimoji="0" lang="en-US" sz="4399" b="0" i="0" u="none" strike="noStrike" kern="1200" cap="none" spc="0" normalizeH="0" baseline="0" noProof="0" dirty="0">
                <a:ln>
                  <a:noFill/>
                </a:ln>
                <a:solidFill>
                  <a:prstClr val="black"/>
                </a:solidFill>
                <a:effectLst/>
                <a:uLnTx/>
                <a:uFillTx/>
                <a:latin typeface="Calibri"/>
                <a:ea typeface="+mj-ea"/>
                <a:cs typeface="+mj-cs"/>
              </a:rPr>
              <a:t>Neural &amp; Data Science Lab</a:t>
            </a:r>
            <a:endParaRPr kumimoji="0" lang="en-CA" sz="4399" b="0" i="0" u="none" strike="noStrike" kern="1200" cap="none" spc="0" normalizeH="0" baseline="0" noProof="0" dirty="0">
              <a:ln>
                <a:noFill/>
              </a:ln>
              <a:solidFill>
                <a:prstClr val="black"/>
              </a:solidFill>
              <a:effectLst/>
              <a:uLnTx/>
              <a:uFillTx/>
              <a:latin typeface="Calibri"/>
              <a:ea typeface="+mj-ea"/>
              <a:cs typeface="+mj-cs"/>
            </a:endParaRPr>
          </a:p>
        </p:txBody>
      </p:sp>
      <p:sp>
        <p:nvSpPr>
          <p:cNvPr id="5" name="Rectangle 4"/>
          <p:cNvSpPr/>
          <p:nvPr/>
        </p:nvSpPr>
        <p:spPr>
          <a:xfrm>
            <a:off x="14858" y="1700808"/>
            <a:ext cx="3503712" cy="515525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Members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sng"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a:ea typeface="+mn-ea"/>
                <a:cs typeface="+mn-cs"/>
              </a:rPr>
              <a:t>Todd Levy, 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a:ea typeface="+mn-ea"/>
                <a:cs typeface="+mn-cs"/>
              </a:rPr>
              <a:t>Shubham Debnath, PhD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Michael Scheid, PhD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Lucas Cang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Calibri"/>
                <a:ea typeface="+mn-ea"/>
                <a:cs typeface="+mn-cs"/>
              </a:rPr>
              <a:t>Nabil Ettehadi, PhD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Alejandro Quintero Villegas, 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a:rPr>
              <a:t>Philip (Arash) Mirian, MSDS, PT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Theofilos Kanavos, MD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Effrosyni Birbas, 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a:rPr>
              <a:t>Derek Hansen, PhD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Elly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Konjkav</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a:defRPr/>
            </a:pPr>
            <a:r>
              <a:rPr lang="en-US" sz="1600" dirty="0">
                <a:solidFill>
                  <a:prstClr val="black"/>
                </a:solidFill>
              </a:rPr>
              <a:t>Soroush Arabshahi, PhD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Nick Tsaftaridis, MD</a:t>
            </a:r>
          </a:p>
          <a:p>
            <a:pPr>
              <a:defRPr/>
            </a:pPr>
            <a:r>
              <a:rPr lang="en-US" sz="1600" dirty="0">
                <a:solidFill>
                  <a:prstClr val="black"/>
                </a:solidFill>
              </a:rPr>
              <a:t>Panayiotis Christou, MS</a:t>
            </a:r>
          </a:p>
          <a:p>
            <a:pPr>
              <a:defRPr/>
            </a:pPr>
            <a:r>
              <a:rPr lang="en-US" sz="1600" dirty="0">
                <a:solidFill>
                  <a:prstClr val="black"/>
                </a:solidFill>
              </a:rPr>
              <a:t>Hardik Patel, DO</a:t>
            </a:r>
          </a:p>
          <a:p>
            <a:pPr>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Diego Gon</a:t>
            </a:r>
            <a:r>
              <a:rPr lang="en-US" sz="1600" dirty="0" err="1">
                <a:solidFill>
                  <a:prstClr val="black"/>
                </a:solidFill>
                <a:latin typeface="Calibri"/>
              </a:rPr>
              <a:t>zalez</a:t>
            </a:r>
            <a:r>
              <a:rPr lang="en-US" sz="1600" dirty="0">
                <a:solidFill>
                  <a:prstClr val="black"/>
                </a:solidFill>
                <a:latin typeface="Calibri"/>
              </a:rPr>
              <a:t> Garcia-Torres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Viktor Toth, 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Thanh Nguyen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a:rPr>
              <a:t>Rohan Sen</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6"/>
          <p:cNvSpPr/>
          <p:nvPr/>
        </p:nvSpPr>
        <p:spPr>
          <a:xfrm>
            <a:off x="2754564" y="4399238"/>
            <a:ext cx="4828953" cy="2523768"/>
          </a:xfrm>
          <a:prstGeom prst="rect">
            <a:avLst/>
          </a:prstGeom>
        </p:spPr>
        <p:txBody>
          <a:bodyPr wrap="square" numCol="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Collaborators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Kevin Tracey, MD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Karina Davidson, PhD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Stavros Zanos, MD PhD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Jamie Hirsch, MD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Alex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Makhnevic</a:t>
            </a:r>
            <a:r>
              <a:rPr kumimoji="0" lang="en-US" sz="1400" b="0" i="0" u="none" strike="noStrike" kern="1200" cap="none" spc="0" normalizeH="0" baseline="0" noProof="0" dirty="0">
                <a:ln>
                  <a:noFill/>
                </a:ln>
                <a:solidFill>
                  <a:prstClr val="black"/>
                </a:solidFill>
                <a:effectLst/>
                <a:uLnTx/>
                <a:uFillTx/>
                <a:latin typeface="Calibri"/>
                <a:ea typeface="+mn-ea"/>
                <a:cs typeface="+mn-cs"/>
              </a:rPr>
              <a:t>, MD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Liron Sinvani, 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Mark Sands, MD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Paul Chung, MD</a:t>
            </a:r>
          </a:p>
          <a:p>
            <a:pPr>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Rob Koppel, MD</a:t>
            </a:r>
            <a:br>
              <a:rPr kumimoji="0" lang="en-US" sz="1400" b="0" i="0" u="none" strike="noStrike" kern="1200" cap="none" spc="0" normalizeH="0" baseline="0" noProof="0" dirty="0">
                <a:ln>
                  <a:noFill/>
                </a:ln>
                <a:solidFill>
                  <a:prstClr val="black"/>
                </a:solidFill>
                <a:effectLst/>
                <a:uLnTx/>
                <a:uFillTx/>
                <a:latin typeface="Calibri"/>
                <a:ea typeface="+mn-ea"/>
                <a:cs typeface="+mn-cs"/>
              </a:rPr>
            </a:br>
            <a:r>
              <a:rPr lang="en-US" sz="1400" dirty="0"/>
              <a:t>Barry Weinberger, MD</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29274E53-324D-B489-81D4-061D774FA9A0}"/>
              </a:ext>
            </a:extLst>
          </p:cNvPr>
          <p:cNvGrpSpPr/>
          <p:nvPr/>
        </p:nvGrpSpPr>
        <p:grpSpPr>
          <a:xfrm>
            <a:off x="3090343" y="1963778"/>
            <a:ext cx="3340941" cy="2029858"/>
            <a:chOff x="3719736" y="1615166"/>
            <a:chExt cx="3340941" cy="2029858"/>
          </a:xfrm>
        </p:grpSpPr>
        <p:pic>
          <p:nvPicPr>
            <p:cNvPr id="6" name="Picture 5">
              <a:extLst>
                <a:ext uri="{FF2B5EF4-FFF2-40B4-BE49-F238E27FC236}">
                  <a16:creationId xmlns:a16="http://schemas.microsoft.com/office/drawing/2014/main" id="{41B96A6B-EA91-E2D5-344B-A853238320DB}"/>
                </a:ext>
              </a:extLst>
            </p:cNvPr>
            <p:cNvPicPr>
              <a:picLocks noChangeAspect="1"/>
            </p:cNvPicPr>
            <p:nvPr/>
          </p:nvPicPr>
          <p:blipFill rotWithShape="1">
            <a:blip r:embed="rId3"/>
            <a:srcRect t="46051" b="29789"/>
            <a:stretch/>
          </p:blipFill>
          <p:spPr>
            <a:xfrm>
              <a:off x="3719736" y="1615166"/>
              <a:ext cx="3340941" cy="635499"/>
            </a:xfrm>
            <a:prstGeom prst="rect">
              <a:avLst/>
            </a:prstGeom>
          </p:spPr>
        </p:pic>
        <p:pic>
          <p:nvPicPr>
            <p:cNvPr id="10" name="Picture 2" descr="Tivic Health Reports Strong Growth in Second Quarter 2022 Financial Results  | Business Wire">
              <a:extLst>
                <a:ext uri="{FF2B5EF4-FFF2-40B4-BE49-F238E27FC236}">
                  <a16:creationId xmlns:a16="http://schemas.microsoft.com/office/drawing/2014/main" id="{F99E92F8-05FD-77D7-9FFB-E00472E897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8448" y="2840916"/>
              <a:ext cx="1538962" cy="8041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2023 SPARC Meeting">
              <a:extLst>
                <a:ext uri="{FF2B5EF4-FFF2-40B4-BE49-F238E27FC236}">
                  <a16:creationId xmlns:a16="http://schemas.microsoft.com/office/drawing/2014/main" id="{668DB5B1-8FA3-37D0-FE0F-491C7F540A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8637" y="2471042"/>
              <a:ext cx="638584" cy="3192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8D39D8B-2B89-2C19-F78F-59E45D1D386C}"/>
                </a:ext>
              </a:extLst>
            </p:cNvPr>
            <p:cNvPicPr>
              <a:picLocks noChangeAspect="1"/>
            </p:cNvPicPr>
            <p:nvPr/>
          </p:nvPicPr>
          <p:blipFill>
            <a:blip r:embed="rId6"/>
            <a:stretch>
              <a:fillRect/>
            </a:stretch>
          </p:blipFill>
          <p:spPr>
            <a:xfrm>
              <a:off x="4054427" y="2434287"/>
              <a:ext cx="1151568" cy="353147"/>
            </a:xfrm>
            <a:prstGeom prst="rect">
              <a:avLst/>
            </a:prstGeom>
          </p:spPr>
        </p:pic>
      </p:grpSp>
      <p:sp>
        <p:nvSpPr>
          <p:cNvPr id="16" name="TextBox 15">
            <a:extLst>
              <a:ext uri="{FF2B5EF4-FFF2-40B4-BE49-F238E27FC236}">
                <a16:creationId xmlns:a16="http://schemas.microsoft.com/office/drawing/2014/main" id="{140EE678-03EC-52A0-55B6-872605E2FC69}"/>
              </a:ext>
            </a:extLst>
          </p:cNvPr>
          <p:cNvSpPr txBox="1"/>
          <p:nvPr/>
        </p:nvSpPr>
        <p:spPr>
          <a:xfrm>
            <a:off x="8038323" y="5517234"/>
            <a:ext cx="297754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DivHealthAI.com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Calibri"/>
              </a:rPr>
              <a:t>Neuraldatascience.org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A6106BA8-A546-1BE2-1698-87AD5ABDB16F}"/>
              </a:ext>
            </a:extLst>
          </p:cNvPr>
          <p:cNvSpPr txBox="1"/>
          <p:nvPr/>
        </p:nvSpPr>
        <p:spPr>
          <a:xfrm>
            <a:off x="1736537" y="1369248"/>
            <a:ext cx="9389493"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Institute of Health System Science | Institute of Bioelectronic Medicine</a:t>
            </a:r>
            <a:r>
              <a:rPr lang="en-US" dirty="0">
                <a:solidFill>
                  <a:prstClr val="black"/>
                </a:solidFill>
              </a:rPr>
              <a:t> | Quantitative Intelligence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3C3E50B8-F38E-8E33-C2CE-A44D3B0DFFC6}"/>
              </a:ext>
            </a:extLst>
          </p:cNvPr>
          <p:cNvSpPr txBox="1"/>
          <p:nvPr/>
        </p:nvSpPr>
        <p:spPr>
          <a:xfrm>
            <a:off x="4565644" y="4638035"/>
            <a:ext cx="2428887" cy="1815882"/>
          </a:xfrm>
          <a:prstGeom prst="rect">
            <a:avLst/>
          </a:prstGeom>
          <a:noFill/>
        </p:spPr>
        <p:txBody>
          <a:bodyPr wrap="square">
            <a:spAutoFit/>
          </a:bodyPr>
          <a:lstStyle/>
          <a:p>
            <a:r>
              <a:rPr lang="en-US" sz="1400" dirty="0"/>
              <a:t>Stavros Mountantonakis, MD</a:t>
            </a:r>
          </a:p>
          <a:p>
            <a:r>
              <a:rPr lang="en-US" sz="1400" dirty="0"/>
              <a:t>Alisha Oropallo, MD</a:t>
            </a:r>
          </a:p>
          <a:p>
            <a:r>
              <a:rPr lang="en-US" sz="1400" dirty="0"/>
              <a:t>Matt Barish, MD</a:t>
            </a:r>
          </a:p>
          <a:p>
            <a:r>
              <a:rPr lang="en-US" sz="1400" dirty="0"/>
              <a:t>Marcovalerio Melis, MD</a:t>
            </a:r>
          </a:p>
          <a:p>
            <a:r>
              <a:rPr lang="en-US" sz="1400" dirty="0"/>
              <a:t>Stephan Bickel, MD PhD</a:t>
            </a:r>
          </a:p>
          <a:p>
            <a:r>
              <a:rPr lang="en-US" sz="1400" dirty="0"/>
              <a:t>Alex Spyropoulos, MD</a:t>
            </a:r>
          </a:p>
          <a:p>
            <a:r>
              <a:rPr lang="en-US" sz="1400" dirty="0"/>
              <a:t>Rebecca Schwartz, PhD</a:t>
            </a:r>
          </a:p>
          <a:p>
            <a:r>
              <a:rPr lang="en-US" sz="1400" dirty="0"/>
              <a:t>Fay Wright, RN PhD</a:t>
            </a:r>
          </a:p>
        </p:txBody>
      </p:sp>
      <p:pic>
        <p:nvPicPr>
          <p:cNvPr id="1028" name="Picture 4" descr="VitalConnect, Inc.">
            <a:extLst>
              <a:ext uri="{FF2B5EF4-FFF2-40B4-BE49-F238E27FC236}">
                <a16:creationId xmlns:a16="http://schemas.microsoft.com/office/drawing/2014/main" id="{DA2E79B6-8335-EF40-8C0F-304882698D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1946"/>
          <a:stretch/>
        </p:blipFill>
        <p:spPr bwMode="auto">
          <a:xfrm>
            <a:off x="3474362" y="3148983"/>
            <a:ext cx="1044918" cy="8156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group of people standing in a row&#10;&#10;AI-generated content may be incorrect.">
            <a:extLst>
              <a:ext uri="{FF2B5EF4-FFF2-40B4-BE49-F238E27FC236}">
                <a16:creationId xmlns:a16="http://schemas.microsoft.com/office/drawing/2014/main" id="{1CD7E3A7-B7A0-6326-6081-111A8E2836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28746" y="2878048"/>
            <a:ext cx="5196700" cy="2547179"/>
          </a:xfrm>
          <a:prstGeom prst="rect">
            <a:avLst/>
          </a:prstGeom>
        </p:spPr>
      </p:pic>
      <p:pic>
        <p:nvPicPr>
          <p:cNvPr id="8" name="Picture 7">
            <a:extLst>
              <a:ext uri="{FF2B5EF4-FFF2-40B4-BE49-F238E27FC236}">
                <a16:creationId xmlns:a16="http://schemas.microsoft.com/office/drawing/2014/main" id="{EB890C3E-D873-F75D-6553-B27C15162D7C}"/>
              </a:ext>
            </a:extLst>
          </p:cNvPr>
          <p:cNvPicPr>
            <a:picLocks noChangeAspect="1"/>
          </p:cNvPicPr>
          <p:nvPr/>
        </p:nvPicPr>
        <p:blipFill>
          <a:blip r:embed="rId9"/>
          <a:stretch>
            <a:fillRect/>
          </a:stretch>
        </p:blipFill>
        <p:spPr>
          <a:xfrm>
            <a:off x="6957497" y="2588658"/>
            <a:ext cx="731520" cy="731520"/>
          </a:xfrm>
          <a:prstGeom prst="ellipse">
            <a:avLst/>
          </a:prstGeom>
          <a:effectLst>
            <a:outerShdw blurRad="50800" dist="38100" dir="2700000" algn="tl" rotWithShape="0">
              <a:prstClr val="black">
                <a:alpha val="40000"/>
              </a:prstClr>
            </a:outerShdw>
          </a:effectLst>
        </p:spPr>
      </p:pic>
      <p:pic>
        <p:nvPicPr>
          <p:cNvPr id="19" name="Picture 2" descr="Reversal of Direct Oral Anticoagulants (DOACs) for Critical Bleeding or  Urgent Procedures-Bohrium">
            <a:extLst>
              <a:ext uri="{FF2B5EF4-FFF2-40B4-BE49-F238E27FC236}">
                <a16:creationId xmlns:a16="http://schemas.microsoft.com/office/drawing/2014/main" id="{1117F2CB-4E91-69D5-F941-665D19504EA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8527" b="29655"/>
          <a:stretch>
            <a:fillRect/>
          </a:stretch>
        </p:blipFill>
        <p:spPr bwMode="auto">
          <a:xfrm>
            <a:off x="10505513" y="2512288"/>
            <a:ext cx="725727" cy="731520"/>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72D50EA-315E-2FC8-71EF-56D7EC9CB96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358835" y="2588658"/>
            <a:ext cx="731520" cy="73152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62241AB-FD82-AF29-FAB5-F62F911AE1F7}"/>
              </a:ext>
            </a:extLst>
          </p:cNvPr>
          <p:cNvPicPr>
            <a:picLocks noChangeAspect="1"/>
          </p:cNvPicPr>
          <p:nvPr/>
        </p:nvPicPr>
        <p:blipFill>
          <a:blip r:embed="rId12"/>
          <a:stretch>
            <a:fillRect/>
          </a:stretch>
        </p:blipFill>
        <p:spPr>
          <a:xfrm>
            <a:off x="7880660" y="2453894"/>
            <a:ext cx="731520" cy="731520"/>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42805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46B3-A53E-9F9C-4158-9849F25AACEA}"/>
              </a:ext>
            </a:extLst>
          </p:cNvPr>
          <p:cNvSpPr>
            <a:spLocks noGrp="1"/>
          </p:cNvSpPr>
          <p:nvPr>
            <p:ph type="title"/>
          </p:nvPr>
        </p:nvSpPr>
        <p:spPr>
          <a:xfrm>
            <a:off x="2207568" y="274638"/>
            <a:ext cx="9374832" cy="1143000"/>
          </a:xfrm>
        </p:spPr>
        <p:txBody>
          <a:bodyPr>
            <a:noAutofit/>
          </a:bodyPr>
          <a:lstStyle/>
          <a:p>
            <a:r>
              <a:rPr lang="en-US" sz="3600" dirty="0"/>
              <a:t>Challenges in nursing – the long-lasting consequences of the pandemic</a:t>
            </a:r>
          </a:p>
        </p:txBody>
      </p:sp>
      <p:sp>
        <p:nvSpPr>
          <p:cNvPr id="3" name="Content Placeholder 2">
            <a:extLst>
              <a:ext uri="{FF2B5EF4-FFF2-40B4-BE49-F238E27FC236}">
                <a16:creationId xmlns:a16="http://schemas.microsoft.com/office/drawing/2014/main" id="{D6CCADE0-CBF8-B9E2-B778-8F5B1AE62CFA}"/>
              </a:ext>
            </a:extLst>
          </p:cNvPr>
          <p:cNvSpPr>
            <a:spLocks noGrp="1"/>
          </p:cNvSpPr>
          <p:nvPr>
            <p:ph idx="1"/>
          </p:nvPr>
        </p:nvSpPr>
        <p:spPr>
          <a:xfrm>
            <a:off x="838200" y="1825625"/>
            <a:ext cx="6409544" cy="4351338"/>
          </a:xfrm>
        </p:spPr>
        <p:txBody>
          <a:bodyPr>
            <a:normAutofit fontScale="77500" lnSpcReduction="20000"/>
          </a:bodyPr>
          <a:lstStyle/>
          <a:p>
            <a:r>
              <a:rPr lang="en-US" dirty="0"/>
              <a:t>2023 survey in &gt;18k RNs (AMN Healthcare)</a:t>
            </a:r>
          </a:p>
          <a:p>
            <a:r>
              <a:rPr lang="en-US" dirty="0"/>
              <a:t>Career satisfaction: 71% (drop from 80-85% last decade)</a:t>
            </a:r>
          </a:p>
          <a:p>
            <a:r>
              <a:rPr lang="en-US" b="1" dirty="0"/>
              <a:t>30% likely to leave nursing (up 7 points from 2021)</a:t>
            </a:r>
          </a:p>
          <a:p>
            <a:r>
              <a:rPr lang="en-US" dirty="0"/>
              <a:t>4/5 experience stress (up 16 points from 2021), worry job is affecting their health up 19 points, often feeling emotionally drained up 15 points</a:t>
            </a:r>
          </a:p>
          <a:p>
            <a:r>
              <a:rPr lang="en-US" dirty="0"/>
              <a:t>94% agree on severe/moderate shortages</a:t>
            </a:r>
          </a:p>
          <a:p>
            <a:r>
              <a:rPr lang="en-US" dirty="0"/>
              <a:t>80% expect the shortage to get worse</a:t>
            </a:r>
          </a:p>
          <a:p>
            <a:endParaRPr lang="en-US" dirty="0"/>
          </a:p>
        </p:txBody>
      </p:sp>
      <p:pic>
        <p:nvPicPr>
          <p:cNvPr id="3074" name="Picture 2" descr="The 5 Biggest Challenges Faced by Nurses &amp; How to Overcome Them">
            <a:extLst>
              <a:ext uri="{FF2B5EF4-FFF2-40B4-BE49-F238E27FC236}">
                <a16:creationId xmlns:a16="http://schemas.microsoft.com/office/drawing/2014/main" id="{8B96F7F7-02BB-C814-C200-C34A91ADBD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2967" y="2248524"/>
            <a:ext cx="3953620" cy="29755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Hospital photo3idea_studio Lineal Color icon">
            <a:extLst>
              <a:ext uri="{FF2B5EF4-FFF2-40B4-BE49-F238E27FC236}">
                <a16:creationId xmlns:a16="http://schemas.microsoft.com/office/drawing/2014/main" id="{6EA55BCB-DB9A-94BB-F46B-11A75F4C73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05584" y="44624"/>
            <a:ext cx="1556418" cy="1554480"/>
          </a:xfrm>
          <a:prstGeom prst="rect">
            <a:avLst/>
          </a:prstGeom>
          <a:solidFill>
            <a:schemeClr val="bg1"/>
          </a:solidFill>
          <a:effectLst>
            <a:softEdge rad="50800"/>
          </a:effectLst>
        </p:spPr>
      </p:pic>
    </p:spTree>
    <p:extLst>
      <p:ext uri="{BB962C8B-B14F-4D97-AF65-F5344CB8AC3E}">
        <p14:creationId xmlns:p14="http://schemas.microsoft.com/office/powerpoint/2010/main" val="4006652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spitals still struggling to retain talent - Gist Healthcare">
            <a:extLst>
              <a:ext uri="{FF2B5EF4-FFF2-40B4-BE49-F238E27FC236}">
                <a16:creationId xmlns:a16="http://schemas.microsoft.com/office/drawing/2014/main" id="{6512218D-5936-7CFC-C2A6-189C3910D9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6463" y="2386039"/>
            <a:ext cx="4676386" cy="33776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16DA00-9220-A2F0-6765-6467E21496C5}"/>
              </a:ext>
            </a:extLst>
          </p:cNvPr>
          <p:cNvSpPr>
            <a:spLocks noGrp="1"/>
          </p:cNvSpPr>
          <p:nvPr>
            <p:ph type="title"/>
          </p:nvPr>
        </p:nvSpPr>
        <p:spPr>
          <a:xfrm>
            <a:off x="2423592" y="274638"/>
            <a:ext cx="8352928" cy="1143000"/>
          </a:xfrm>
        </p:spPr>
        <p:txBody>
          <a:bodyPr>
            <a:normAutofit fontScale="90000"/>
          </a:bodyPr>
          <a:lstStyle/>
          <a:p>
            <a:r>
              <a:rPr lang="en-US" sz="3600" dirty="0"/>
              <a:t>The vicious cycle of nurse burnout and turnover</a:t>
            </a:r>
          </a:p>
        </p:txBody>
      </p:sp>
      <p:pic>
        <p:nvPicPr>
          <p:cNvPr id="1026" name="Picture 2" descr="nurse-burnout_statistics1">
            <a:extLst>
              <a:ext uri="{FF2B5EF4-FFF2-40B4-BE49-F238E27FC236}">
                <a16:creationId xmlns:a16="http://schemas.microsoft.com/office/drawing/2014/main" id="{09A9270F-1DB5-32DC-C83D-8BD8581CE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65" y="1236432"/>
            <a:ext cx="3025497" cy="5621568"/>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CA6BBB92-6222-B4A9-8C97-9D6036E0C301}"/>
              </a:ext>
            </a:extLst>
          </p:cNvPr>
          <p:cNvSpPr/>
          <p:nvPr/>
        </p:nvSpPr>
        <p:spPr>
          <a:xfrm>
            <a:off x="3037663" y="2633305"/>
            <a:ext cx="1828800" cy="194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0ECADAFF-E5E7-5694-A97C-F4C59F8F75BB}"/>
              </a:ext>
            </a:extLst>
          </p:cNvPr>
          <p:cNvSpPr/>
          <p:nvPr/>
        </p:nvSpPr>
        <p:spPr>
          <a:xfrm rot="10800000">
            <a:off x="3037663" y="5074947"/>
            <a:ext cx="1828800" cy="194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descr="A graph with blue and yellow dots&#10;&#10;Description automatically generated">
            <a:extLst>
              <a:ext uri="{FF2B5EF4-FFF2-40B4-BE49-F238E27FC236}">
                <a16:creationId xmlns:a16="http://schemas.microsoft.com/office/drawing/2014/main" id="{3E8D780C-8416-F148-0F17-82C641C6228E}"/>
              </a:ext>
            </a:extLst>
          </p:cNvPr>
          <p:cNvPicPr>
            <a:picLocks/>
          </p:cNvPicPr>
          <p:nvPr/>
        </p:nvPicPr>
        <p:blipFill rotWithShape="1">
          <a:blip r:embed="rId5"/>
          <a:srcRect l="3126" t="5711" r="8203" b="-1"/>
          <a:stretch/>
        </p:blipFill>
        <p:spPr bwMode="auto">
          <a:xfrm>
            <a:off x="9391956" y="3231407"/>
            <a:ext cx="2624579" cy="2147725"/>
          </a:xfrm>
          <a:prstGeom prst="rect">
            <a:avLst/>
          </a:prstGeom>
          <a:ln>
            <a:noFill/>
          </a:ln>
          <a:extLst>
            <a:ext uri="{53640926-AAD7-44D8-BBD7-CCE9431645EC}">
              <a14:shadowObscured xmlns:a14="http://schemas.microsoft.com/office/drawing/2010/main"/>
            </a:ext>
          </a:extLst>
        </p:spPr>
      </p:pic>
      <p:pic>
        <p:nvPicPr>
          <p:cNvPr id="4" name="Picture 14" descr="Hospital photo3idea_studio Lineal Color icon">
            <a:extLst>
              <a:ext uri="{FF2B5EF4-FFF2-40B4-BE49-F238E27FC236}">
                <a16:creationId xmlns:a16="http://schemas.microsoft.com/office/drawing/2014/main" id="{DB386283-D118-8903-D2BE-D11786EE01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05584" y="44624"/>
            <a:ext cx="1556418" cy="1554480"/>
          </a:xfrm>
          <a:prstGeom prst="rect">
            <a:avLst/>
          </a:prstGeom>
          <a:solidFill>
            <a:schemeClr val="bg1"/>
          </a:solidFill>
          <a:effectLst>
            <a:softEdge rad="50800"/>
          </a:effectLst>
        </p:spPr>
      </p:pic>
    </p:spTree>
    <p:extLst>
      <p:ext uri="{BB962C8B-B14F-4D97-AF65-F5344CB8AC3E}">
        <p14:creationId xmlns:p14="http://schemas.microsoft.com/office/powerpoint/2010/main" val="1363140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590BA-1E09-F75D-43F0-AC96C59AF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1D37D-89F3-88AD-DF6A-53849D9BE43F}"/>
              </a:ext>
            </a:extLst>
          </p:cNvPr>
          <p:cNvSpPr>
            <a:spLocks noGrp="1"/>
          </p:cNvSpPr>
          <p:nvPr>
            <p:ph type="title"/>
          </p:nvPr>
        </p:nvSpPr>
        <p:spPr>
          <a:xfrm>
            <a:off x="2125223" y="274638"/>
            <a:ext cx="8795313" cy="1143000"/>
          </a:xfrm>
        </p:spPr>
        <p:txBody>
          <a:bodyPr/>
          <a:lstStyle/>
          <a:p>
            <a:r>
              <a:rPr lang="en-US" sz="4400" dirty="0"/>
              <a:t>Preemptive Nurse Hiring Forecasting</a:t>
            </a:r>
            <a:endParaRPr lang="en-US" dirty="0"/>
          </a:p>
        </p:txBody>
      </p:sp>
      <p:sp>
        <p:nvSpPr>
          <p:cNvPr id="3" name="Rectangle 2">
            <a:extLst>
              <a:ext uri="{FF2B5EF4-FFF2-40B4-BE49-F238E27FC236}">
                <a16:creationId xmlns:a16="http://schemas.microsoft.com/office/drawing/2014/main" id="{093FCFAF-C19F-039B-4299-0B954F3A9594}"/>
              </a:ext>
            </a:extLst>
          </p:cNvPr>
          <p:cNvSpPr/>
          <p:nvPr/>
        </p:nvSpPr>
        <p:spPr bwMode="auto">
          <a:xfrm>
            <a:off x="461963" y="1689968"/>
            <a:ext cx="11268074" cy="2358736"/>
          </a:xfrm>
          <a:prstGeom prst="rect">
            <a:avLst/>
          </a:prstGeom>
          <a:solidFill>
            <a:schemeClr val="bg1">
              <a:lumMod val="95000"/>
            </a:schemeClr>
          </a:solidFill>
          <a:ln>
            <a:no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600"/>
              </a:spcAft>
            </a:pPr>
            <a:endParaRPr lang="en-US" sz="1800">
              <a:solidFill>
                <a:schemeClr val="bg1"/>
              </a:solidFill>
            </a:endParaRPr>
          </a:p>
        </p:txBody>
      </p:sp>
      <p:sp>
        <p:nvSpPr>
          <p:cNvPr id="34" name="Rectangle 33">
            <a:extLst>
              <a:ext uri="{FF2B5EF4-FFF2-40B4-BE49-F238E27FC236}">
                <a16:creationId xmlns:a16="http://schemas.microsoft.com/office/drawing/2014/main" id="{AF80E802-224C-E041-39B7-D357A6DB1FBD}"/>
              </a:ext>
            </a:extLst>
          </p:cNvPr>
          <p:cNvSpPr/>
          <p:nvPr/>
        </p:nvSpPr>
        <p:spPr bwMode="auto">
          <a:xfrm>
            <a:off x="461962" y="4166608"/>
            <a:ext cx="11268074" cy="2358736"/>
          </a:xfrm>
          <a:prstGeom prst="rect">
            <a:avLst/>
          </a:prstGeom>
          <a:solidFill>
            <a:schemeClr val="bg1">
              <a:lumMod val="95000"/>
            </a:schemeClr>
          </a:solidFill>
          <a:ln>
            <a:no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600"/>
              </a:spcAft>
            </a:pPr>
            <a:endParaRPr lang="en-US" sz="1800">
              <a:solidFill>
                <a:schemeClr val="bg1"/>
              </a:solidFill>
            </a:endParaRPr>
          </a:p>
        </p:txBody>
      </p:sp>
      <p:sp>
        <p:nvSpPr>
          <p:cNvPr id="38" name="Title 2">
            <a:extLst>
              <a:ext uri="{FF2B5EF4-FFF2-40B4-BE49-F238E27FC236}">
                <a16:creationId xmlns:a16="http://schemas.microsoft.com/office/drawing/2014/main" id="{47964729-9D9D-B9A7-B858-38BB4D1F9615}"/>
              </a:ext>
            </a:extLst>
          </p:cNvPr>
          <p:cNvSpPr txBox="1">
            <a:spLocks/>
          </p:cNvSpPr>
          <p:nvPr/>
        </p:nvSpPr>
        <p:spPr>
          <a:xfrm>
            <a:off x="569337" y="1735116"/>
            <a:ext cx="2576947" cy="412040"/>
          </a:xfrm>
          <a:prstGeom prst="rect">
            <a:avLst/>
          </a:prstGeom>
        </p:spPr>
        <p:txBody>
          <a:bodyPr vert="horz" lIns="0" tIns="0" rIns="1371600" bIns="0" rtlCol="0" anchor="t" anchorCtr="0">
            <a:noAutofit/>
          </a:bodyPr>
          <a:lstStyle>
            <a:lvl1pPr algn="l" defTabSz="914400" rtl="0" eaLnBrk="1" latinLnBrk="0" hangingPunct="1">
              <a:lnSpc>
                <a:spcPct val="100000"/>
              </a:lnSpc>
              <a:spcBef>
                <a:spcPct val="0"/>
              </a:spcBef>
              <a:buNone/>
              <a:defRPr sz="3200" b="0" i="0" kern="1200" cap="all" baseline="0">
                <a:solidFill>
                  <a:schemeClr val="accent4"/>
                </a:solidFill>
                <a:latin typeface="Franklin Gothic Demi Cond" panose="020B0603020102020204" pitchFamily="34" charset="0"/>
                <a:ea typeface="Verdana" panose="020B0604030504040204" pitchFamily="34" charset="0"/>
                <a:cs typeface="Verdana" panose="020B0604030504040204" pitchFamily="34" charset="0"/>
              </a:defRPr>
            </a:lvl1pPr>
          </a:lstStyle>
          <a:p>
            <a:r>
              <a:rPr lang="en-US" sz="2000">
                <a:solidFill>
                  <a:schemeClr val="accent1"/>
                </a:solidFill>
              </a:rPr>
              <a:t>Current:</a:t>
            </a:r>
          </a:p>
        </p:txBody>
      </p:sp>
      <p:sp>
        <p:nvSpPr>
          <p:cNvPr id="42" name="Title 2">
            <a:extLst>
              <a:ext uri="{FF2B5EF4-FFF2-40B4-BE49-F238E27FC236}">
                <a16:creationId xmlns:a16="http://schemas.microsoft.com/office/drawing/2014/main" id="{9A329029-87EB-6534-2693-8854B02AA90C}"/>
              </a:ext>
            </a:extLst>
          </p:cNvPr>
          <p:cNvSpPr txBox="1">
            <a:spLocks/>
          </p:cNvSpPr>
          <p:nvPr/>
        </p:nvSpPr>
        <p:spPr>
          <a:xfrm>
            <a:off x="569337" y="4282622"/>
            <a:ext cx="2331460" cy="412040"/>
          </a:xfrm>
          <a:prstGeom prst="rect">
            <a:avLst/>
          </a:prstGeom>
        </p:spPr>
        <p:txBody>
          <a:bodyPr vert="horz" lIns="0" tIns="0" rIns="1371600" bIns="0" rtlCol="0" anchor="t" anchorCtr="0">
            <a:noAutofit/>
          </a:bodyPr>
          <a:lstStyle>
            <a:lvl1pPr algn="l" defTabSz="914400" rtl="0" eaLnBrk="1" latinLnBrk="0" hangingPunct="1">
              <a:lnSpc>
                <a:spcPct val="100000"/>
              </a:lnSpc>
              <a:spcBef>
                <a:spcPct val="0"/>
              </a:spcBef>
              <a:buNone/>
              <a:defRPr sz="3200" b="0" i="0" kern="1200" cap="all" baseline="0">
                <a:solidFill>
                  <a:schemeClr val="accent4"/>
                </a:solidFill>
                <a:latin typeface="Franklin Gothic Demi Cond" panose="020B0603020102020204" pitchFamily="34" charset="0"/>
                <a:ea typeface="Verdana" panose="020B0604030504040204" pitchFamily="34" charset="0"/>
                <a:cs typeface="Verdana" panose="020B0604030504040204" pitchFamily="34" charset="0"/>
              </a:defRPr>
            </a:lvl1pPr>
          </a:lstStyle>
          <a:p>
            <a:r>
              <a:rPr lang="en-US" sz="2000" dirty="0">
                <a:solidFill>
                  <a:schemeClr val="accent1"/>
                </a:solidFill>
              </a:rPr>
              <a:t>Future:</a:t>
            </a:r>
          </a:p>
        </p:txBody>
      </p:sp>
      <p:pic>
        <p:nvPicPr>
          <p:cNvPr id="43" name="Graphic 42" descr="Doctor female outline">
            <a:extLst>
              <a:ext uri="{FF2B5EF4-FFF2-40B4-BE49-F238E27FC236}">
                <a16:creationId xmlns:a16="http://schemas.microsoft.com/office/drawing/2014/main" id="{8A8D523D-5EBB-0473-3B26-2567A43DF2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0422" y="5478316"/>
            <a:ext cx="416789" cy="416789"/>
          </a:xfrm>
          <a:prstGeom prst="rect">
            <a:avLst/>
          </a:prstGeom>
        </p:spPr>
      </p:pic>
      <p:pic>
        <p:nvPicPr>
          <p:cNvPr id="44" name="Picture 16" descr="A screenshot of a computer screen&#10;&#10;Description automatically generated">
            <a:extLst>
              <a:ext uri="{FF2B5EF4-FFF2-40B4-BE49-F238E27FC236}">
                <a16:creationId xmlns:a16="http://schemas.microsoft.com/office/drawing/2014/main" id="{FF4A49D1-C2B9-AF24-17C5-F68FC920450E}"/>
              </a:ext>
            </a:extLst>
          </p:cNvPr>
          <p:cNvPicPr>
            <a:picLocks noChangeAspect="1"/>
          </p:cNvPicPr>
          <p:nvPr/>
        </p:nvPicPr>
        <p:blipFill>
          <a:blip r:embed="rId5"/>
          <a:stretch>
            <a:fillRect/>
          </a:stretch>
        </p:blipFill>
        <p:spPr>
          <a:xfrm>
            <a:off x="2360645" y="2587406"/>
            <a:ext cx="9124301" cy="1221127"/>
          </a:xfrm>
          <a:prstGeom prst="rect">
            <a:avLst/>
          </a:prstGeom>
        </p:spPr>
      </p:pic>
      <p:pic>
        <p:nvPicPr>
          <p:cNvPr id="45" name="Picture 17" descr="A red circle on a green and black background&#10;&#10;Description automatically generated">
            <a:extLst>
              <a:ext uri="{FF2B5EF4-FFF2-40B4-BE49-F238E27FC236}">
                <a16:creationId xmlns:a16="http://schemas.microsoft.com/office/drawing/2014/main" id="{25D7C164-4EEB-3DD0-8F11-21EB053BB2B9}"/>
              </a:ext>
            </a:extLst>
          </p:cNvPr>
          <p:cNvPicPr>
            <a:picLocks noChangeAspect="1"/>
          </p:cNvPicPr>
          <p:nvPr/>
        </p:nvPicPr>
        <p:blipFill>
          <a:blip r:embed="rId6"/>
          <a:stretch>
            <a:fillRect/>
          </a:stretch>
        </p:blipFill>
        <p:spPr>
          <a:xfrm>
            <a:off x="1230605" y="4872140"/>
            <a:ext cx="10140300" cy="1482842"/>
          </a:xfrm>
          <a:prstGeom prst="rect">
            <a:avLst/>
          </a:prstGeom>
        </p:spPr>
      </p:pic>
      <p:sp>
        <p:nvSpPr>
          <p:cNvPr id="46" name="TextBox 45">
            <a:extLst>
              <a:ext uri="{FF2B5EF4-FFF2-40B4-BE49-F238E27FC236}">
                <a16:creationId xmlns:a16="http://schemas.microsoft.com/office/drawing/2014/main" id="{FC6A303E-9C35-6C63-3367-5391F40009B3}"/>
              </a:ext>
            </a:extLst>
          </p:cNvPr>
          <p:cNvSpPr txBox="1"/>
          <p:nvPr/>
        </p:nvSpPr>
        <p:spPr>
          <a:xfrm>
            <a:off x="1689876" y="1733581"/>
            <a:ext cx="8880957" cy="268087"/>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nSpc>
                <a:spcPct val="120000"/>
              </a:lnSpc>
              <a:spcAft>
                <a:spcPts val="600"/>
              </a:spcAft>
            </a:pPr>
            <a:r>
              <a:rPr lang="en-US" sz="1600">
                <a:latin typeface="Lato"/>
                <a:ea typeface="Verdana"/>
                <a:cs typeface="Verdana" panose="020B0604030504040204" pitchFamily="34" charset="0"/>
              </a:rPr>
              <a:t>Nurse Separation triggers hiring process and requires Flex and Overtime to maintain staffing levels</a:t>
            </a:r>
            <a:endParaRPr lang="en-US" sz="1600" b="0" i="0">
              <a:latin typeface="Lato"/>
              <a:ea typeface="Verdana" panose="020B0604030504040204" pitchFamily="34" charset="0"/>
              <a:cs typeface="Verdana" panose="020B0604030504040204" pitchFamily="34" charset="0"/>
            </a:endParaRPr>
          </a:p>
        </p:txBody>
      </p:sp>
      <p:sp>
        <p:nvSpPr>
          <p:cNvPr id="47" name="TextBox 46">
            <a:extLst>
              <a:ext uri="{FF2B5EF4-FFF2-40B4-BE49-F238E27FC236}">
                <a16:creationId xmlns:a16="http://schemas.microsoft.com/office/drawing/2014/main" id="{30322056-7061-45CE-7CC8-C53335828305}"/>
              </a:ext>
            </a:extLst>
          </p:cNvPr>
          <p:cNvSpPr txBox="1"/>
          <p:nvPr/>
        </p:nvSpPr>
        <p:spPr>
          <a:xfrm>
            <a:off x="1544732" y="4283948"/>
            <a:ext cx="9274975" cy="265329"/>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nSpc>
                <a:spcPct val="120000"/>
              </a:lnSpc>
              <a:spcAft>
                <a:spcPts val="600"/>
              </a:spcAft>
            </a:pPr>
            <a:r>
              <a:rPr lang="en-US" sz="1600">
                <a:latin typeface="Lato"/>
                <a:ea typeface="Verdana"/>
                <a:cs typeface="Verdana" panose="020B0604030504040204" pitchFamily="34" charset="0"/>
              </a:rPr>
              <a:t>Predictive Model starts hiring process </a:t>
            </a:r>
            <a:r>
              <a:rPr lang="en-US" sz="1600" b="1" i="1">
                <a:latin typeface="Lato"/>
                <a:ea typeface="Verdana"/>
                <a:cs typeface="Verdana" panose="020B0604030504040204" pitchFamily="34" charset="0"/>
              </a:rPr>
              <a:t>before</a:t>
            </a:r>
            <a:r>
              <a:rPr lang="en-US" sz="1600">
                <a:latin typeface="Lato"/>
                <a:ea typeface="Verdana"/>
                <a:cs typeface="Verdana" panose="020B0604030504040204" pitchFamily="34" charset="0"/>
              </a:rPr>
              <a:t> Nurse Separation, reducing reliance on Flex and Overtime</a:t>
            </a:r>
            <a:endParaRPr lang="en-US" sz="1600" b="0" i="0">
              <a:latin typeface="Lato"/>
              <a:ea typeface="Verdana" panose="020B0604030504040204" pitchFamily="34" charset="0"/>
              <a:cs typeface="Verdana" panose="020B0604030504040204" pitchFamily="34" charset="0"/>
            </a:endParaRPr>
          </a:p>
        </p:txBody>
      </p:sp>
      <p:pic>
        <p:nvPicPr>
          <p:cNvPr id="4" name="Picture 14" descr="Hospital photo3idea_studio Lineal Color icon">
            <a:extLst>
              <a:ext uri="{FF2B5EF4-FFF2-40B4-BE49-F238E27FC236}">
                <a16:creationId xmlns:a16="http://schemas.microsoft.com/office/drawing/2014/main" id="{60559E1E-F4C4-1DDD-1AE2-9A7784032B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05584" y="44624"/>
            <a:ext cx="1556418" cy="1554480"/>
          </a:xfrm>
          <a:prstGeom prst="rect">
            <a:avLst/>
          </a:prstGeom>
          <a:solidFill>
            <a:schemeClr val="bg1"/>
          </a:solidFill>
          <a:effectLst>
            <a:softEdge rad="50800"/>
          </a:effectLst>
        </p:spPr>
      </p:pic>
      <p:grpSp>
        <p:nvGrpSpPr>
          <p:cNvPr id="8" name="Group 7">
            <a:extLst>
              <a:ext uri="{FF2B5EF4-FFF2-40B4-BE49-F238E27FC236}">
                <a16:creationId xmlns:a16="http://schemas.microsoft.com/office/drawing/2014/main" id="{EA63ABAA-E4E5-4A56-6577-5139EBC602AC}"/>
              </a:ext>
            </a:extLst>
          </p:cNvPr>
          <p:cNvGrpSpPr/>
          <p:nvPr/>
        </p:nvGrpSpPr>
        <p:grpSpPr>
          <a:xfrm>
            <a:off x="2900797" y="2805490"/>
            <a:ext cx="5688632" cy="1889172"/>
            <a:chOff x="753882" y="1457356"/>
            <a:chExt cx="5688632" cy="1889172"/>
          </a:xfrm>
        </p:grpSpPr>
        <p:sp>
          <p:nvSpPr>
            <p:cNvPr id="7" name="Rectangle 6">
              <a:extLst>
                <a:ext uri="{FF2B5EF4-FFF2-40B4-BE49-F238E27FC236}">
                  <a16:creationId xmlns:a16="http://schemas.microsoft.com/office/drawing/2014/main" id="{A97502C1-7D2F-CB0E-0E31-119E99A4DA8A}"/>
                </a:ext>
              </a:extLst>
            </p:cNvPr>
            <p:cNvSpPr/>
            <p:nvPr/>
          </p:nvSpPr>
          <p:spPr>
            <a:xfrm>
              <a:off x="753882" y="1457356"/>
              <a:ext cx="5688632" cy="18891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4BFC98D-BC96-3291-C0DA-C2994B2DCFAB}"/>
                </a:ext>
              </a:extLst>
            </p:cNvPr>
            <p:cNvPicPr>
              <a:picLocks noChangeAspect="1"/>
            </p:cNvPicPr>
            <p:nvPr/>
          </p:nvPicPr>
          <p:blipFill>
            <a:blip r:embed="rId8"/>
            <a:stretch>
              <a:fillRect/>
            </a:stretch>
          </p:blipFill>
          <p:spPr>
            <a:xfrm>
              <a:off x="2085475" y="1635044"/>
              <a:ext cx="4281317" cy="1502296"/>
            </a:xfrm>
            <a:prstGeom prst="rect">
              <a:avLst/>
            </a:prstGeom>
          </p:spPr>
        </p:pic>
        <p:pic>
          <p:nvPicPr>
            <p:cNvPr id="6" name="Picture 17" descr="A red circle on a green and black background&#10;&#10;Description automatically generated">
              <a:extLst>
                <a:ext uri="{FF2B5EF4-FFF2-40B4-BE49-F238E27FC236}">
                  <a16:creationId xmlns:a16="http://schemas.microsoft.com/office/drawing/2014/main" id="{250A73E8-AD0E-AC67-1035-8C4E807C7134}"/>
                </a:ext>
              </a:extLst>
            </p:cNvPr>
            <p:cNvPicPr>
              <a:picLocks noChangeAspect="1"/>
            </p:cNvPicPr>
            <p:nvPr/>
          </p:nvPicPr>
          <p:blipFill>
            <a:blip r:embed="rId6"/>
            <a:srcRect l="1973" t="1" r="89360" b="5998"/>
            <a:stretch>
              <a:fillRect/>
            </a:stretch>
          </p:blipFill>
          <p:spPr>
            <a:xfrm>
              <a:off x="1005355" y="1700093"/>
              <a:ext cx="878860" cy="1393897"/>
            </a:xfrm>
            <a:prstGeom prst="rect">
              <a:avLst/>
            </a:prstGeom>
          </p:spPr>
        </p:pic>
      </p:grpSp>
    </p:spTree>
    <p:extLst>
      <p:ext uri="{BB962C8B-B14F-4D97-AF65-F5344CB8AC3E}">
        <p14:creationId xmlns:p14="http://schemas.microsoft.com/office/powerpoint/2010/main" val="319252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DDB0-5417-0D17-E2C7-D6D11040624B}"/>
              </a:ext>
            </a:extLst>
          </p:cNvPr>
          <p:cNvSpPr>
            <a:spLocks noGrp="1"/>
          </p:cNvSpPr>
          <p:nvPr>
            <p:ph type="title"/>
          </p:nvPr>
        </p:nvSpPr>
        <p:spPr>
          <a:xfrm>
            <a:off x="1847528" y="274638"/>
            <a:ext cx="9734872" cy="1143000"/>
          </a:xfrm>
        </p:spPr>
        <p:txBody>
          <a:bodyPr/>
          <a:lstStyle/>
          <a:p>
            <a:r>
              <a:rPr lang="en-US" dirty="0"/>
              <a:t>Nurse demand &amp; attrition forecasting</a:t>
            </a:r>
          </a:p>
        </p:txBody>
      </p:sp>
      <p:pic>
        <p:nvPicPr>
          <p:cNvPr id="4" name="Picture 3">
            <a:extLst>
              <a:ext uri="{FF2B5EF4-FFF2-40B4-BE49-F238E27FC236}">
                <a16:creationId xmlns:a16="http://schemas.microsoft.com/office/drawing/2014/main" id="{42658662-2DDC-E9CC-5099-A4318A4872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78543" y="4618376"/>
            <a:ext cx="5236201" cy="1944216"/>
          </a:xfrm>
          <a:prstGeom prst="rect">
            <a:avLst/>
          </a:prstGeom>
        </p:spPr>
      </p:pic>
      <p:pic>
        <p:nvPicPr>
          <p:cNvPr id="7" name="Picture 6">
            <a:extLst>
              <a:ext uri="{FF2B5EF4-FFF2-40B4-BE49-F238E27FC236}">
                <a16:creationId xmlns:a16="http://schemas.microsoft.com/office/drawing/2014/main" id="{BBC747A0-9D3A-6F08-D7B2-1BBA8C810248}"/>
              </a:ext>
            </a:extLst>
          </p:cNvPr>
          <p:cNvPicPr>
            <a:picLocks noChangeAspect="1"/>
          </p:cNvPicPr>
          <p:nvPr/>
        </p:nvPicPr>
        <p:blipFill>
          <a:blip r:embed="rId4"/>
          <a:srcRect r="28149"/>
          <a:stretch/>
        </p:blipFill>
        <p:spPr>
          <a:xfrm>
            <a:off x="6096000" y="2344997"/>
            <a:ext cx="5539264" cy="3626421"/>
          </a:xfrm>
          <a:prstGeom prst="rect">
            <a:avLst/>
          </a:prstGeom>
        </p:spPr>
      </p:pic>
      <p:sp>
        <p:nvSpPr>
          <p:cNvPr id="9" name="TextBox 8">
            <a:extLst>
              <a:ext uri="{FF2B5EF4-FFF2-40B4-BE49-F238E27FC236}">
                <a16:creationId xmlns:a16="http://schemas.microsoft.com/office/drawing/2014/main" id="{A3603C21-6D5B-A7CA-8E0A-C4EF2FF76195}"/>
              </a:ext>
            </a:extLst>
          </p:cNvPr>
          <p:cNvSpPr txBox="1"/>
          <p:nvPr/>
        </p:nvSpPr>
        <p:spPr>
          <a:xfrm>
            <a:off x="6410464" y="1975665"/>
            <a:ext cx="4910336" cy="369332"/>
          </a:xfrm>
          <a:prstGeom prst="rect">
            <a:avLst/>
          </a:prstGeom>
          <a:noFill/>
        </p:spPr>
        <p:txBody>
          <a:bodyPr wrap="square" rtlCol="0">
            <a:spAutoFit/>
          </a:bodyPr>
          <a:lstStyle/>
          <a:p>
            <a:r>
              <a:rPr lang="en-US" dirty="0"/>
              <a:t>Estimated Cost Savings in 10 (out of &gt;400) units</a:t>
            </a:r>
          </a:p>
        </p:txBody>
      </p:sp>
      <p:sp>
        <p:nvSpPr>
          <p:cNvPr id="10" name="TextBox 9">
            <a:extLst>
              <a:ext uri="{FF2B5EF4-FFF2-40B4-BE49-F238E27FC236}">
                <a16:creationId xmlns:a16="http://schemas.microsoft.com/office/drawing/2014/main" id="{AED9D747-ADC9-A665-85BD-C613FE2B5284}"/>
              </a:ext>
            </a:extLst>
          </p:cNvPr>
          <p:cNvSpPr txBox="1"/>
          <p:nvPr/>
        </p:nvSpPr>
        <p:spPr>
          <a:xfrm>
            <a:off x="6168008" y="6002899"/>
            <a:ext cx="5467256" cy="721217"/>
          </a:xfrm>
          <a:prstGeom prst="rect">
            <a:avLst/>
          </a:prstGeom>
          <a:noFill/>
        </p:spPr>
        <p:txBody>
          <a:bodyPr wrap="square" lIns="0" tIns="0" rIns="0" bIns="0" rtlCol="0" anchor="t">
            <a:normAutofit/>
          </a:bodyPr>
          <a:lstStyle/>
          <a:p>
            <a:pPr marL="0" indent="0" algn="l">
              <a:lnSpc>
                <a:spcPct val="120000"/>
              </a:lnSpc>
              <a:spcAft>
                <a:spcPts val="600"/>
              </a:spcAft>
            </a:pPr>
            <a:r>
              <a:rPr lang="en-US" sz="1200" b="0" i="0" dirty="0">
                <a:solidFill>
                  <a:srgbClr val="000000"/>
                </a:solidFill>
                <a:effectLst/>
                <a:latin typeface="Franklin Gothic Book"/>
              </a:rPr>
              <a:t>*Estimates based on $120/h for Flex (blended shift, contract &amp; M&amp;I), $75/h for Non-Flex (avg gross including OT), for the period March 2022 - March 2023</a:t>
            </a:r>
            <a:endParaRPr lang="en-US" sz="1200" b="0" i="0" dirty="0">
              <a:solidFill>
                <a:schemeClr val="tx1"/>
              </a:solidFill>
              <a:latin typeface="Franklin Gothic Book"/>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392D37AF-330D-975A-34AF-581D991C76AF}"/>
              </a:ext>
            </a:extLst>
          </p:cNvPr>
          <p:cNvSpPr txBox="1"/>
          <p:nvPr/>
        </p:nvSpPr>
        <p:spPr>
          <a:xfrm>
            <a:off x="528608" y="1417638"/>
            <a:ext cx="5086136" cy="3139321"/>
          </a:xfrm>
          <a:prstGeom prst="rect">
            <a:avLst/>
          </a:prstGeom>
          <a:noFill/>
        </p:spPr>
        <p:txBody>
          <a:bodyPr wrap="square" rtlCol="0">
            <a:spAutoFit/>
          </a:bodyPr>
          <a:lstStyle/>
          <a:p>
            <a:r>
              <a:rPr lang="en-US" dirty="0"/>
              <a:t>DeepAR models using</a:t>
            </a:r>
          </a:p>
          <a:p>
            <a:pPr marL="285750" indent="-285750">
              <a:buFont typeface="Arial" panose="020B0604020202020204" pitchFamily="34" charset="0"/>
              <a:buChar char="•"/>
            </a:pPr>
            <a:r>
              <a:rPr lang="en-US" dirty="0"/>
              <a:t>Historical demand &amp; attrition</a:t>
            </a:r>
          </a:p>
          <a:p>
            <a:pPr marL="285750" indent="-285750">
              <a:buFont typeface="Arial" panose="020B0604020202020204" pitchFamily="34" charset="0"/>
              <a:buChar char="•"/>
            </a:pPr>
            <a:r>
              <a:rPr lang="en-US" dirty="0"/>
              <a:t>Demographics (age, marital status etc.)</a:t>
            </a:r>
          </a:p>
          <a:p>
            <a:pPr marL="285750" indent="-285750">
              <a:buFont typeface="Arial" panose="020B0604020202020204" pitchFamily="34" charset="0"/>
              <a:buChar char="•"/>
            </a:pPr>
            <a:r>
              <a:rPr lang="en-US" dirty="0"/>
              <a:t>Role related (tenure, union, level, etc.)</a:t>
            </a:r>
          </a:p>
          <a:p>
            <a:pPr marL="285750" indent="-285750">
              <a:buFont typeface="Arial" panose="020B0604020202020204" pitchFamily="34" charset="0"/>
              <a:buChar char="•"/>
            </a:pPr>
            <a:r>
              <a:rPr lang="en-US" dirty="0"/>
              <a:t>Job related (overtime/sick hours, hospital distance from home, etc.)</a:t>
            </a:r>
          </a:p>
          <a:p>
            <a:endParaRPr lang="en-US" dirty="0"/>
          </a:p>
          <a:p>
            <a:r>
              <a:rPr lang="en-US" dirty="0"/>
              <a:t>Forecasts of demand + attrition up to 12 months ahead</a:t>
            </a:r>
          </a:p>
          <a:p>
            <a:endParaRPr lang="en-US" dirty="0"/>
          </a:p>
          <a:p>
            <a:r>
              <a:rPr lang="en-US" dirty="0"/>
              <a:t>Hiring suggestions based on both</a:t>
            </a:r>
          </a:p>
        </p:txBody>
      </p:sp>
      <p:sp>
        <p:nvSpPr>
          <p:cNvPr id="3" name="TextBox 2">
            <a:extLst>
              <a:ext uri="{FF2B5EF4-FFF2-40B4-BE49-F238E27FC236}">
                <a16:creationId xmlns:a16="http://schemas.microsoft.com/office/drawing/2014/main" id="{39FA3606-FAE4-6EAE-E99D-49ACCCA04D09}"/>
              </a:ext>
            </a:extLst>
          </p:cNvPr>
          <p:cNvSpPr txBox="1"/>
          <p:nvPr/>
        </p:nvSpPr>
        <p:spPr>
          <a:xfrm>
            <a:off x="9090702" y="6488668"/>
            <a:ext cx="2672463" cy="369332"/>
          </a:xfrm>
          <a:prstGeom prst="rect">
            <a:avLst/>
          </a:prstGeom>
          <a:noFill/>
        </p:spPr>
        <p:txBody>
          <a:bodyPr wrap="none" rtlCol="0">
            <a:spAutoFit/>
          </a:bodyPr>
          <a:lstStyle/>
          <a:p>
            <a:r>
              <a:rPr lang="en-US" dirty="0"/>
              <a:t>Ettehadi et al. 2025, EMBC</a:t>
            </a:r>
          </a:p>
        </p:txBody>
      </p:sp>
    </p:spTree>
    <p:extLst>
      <p:ext uri="{BB962C8B-B14F-4D97-AF65-F5344CB8AC3E}">
        <p14:creationId xmlns:p14="http://schemas.microsoft.com/office/powerpoint/2010/main" val="2150726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3F04-BF48-0BAF-8671-1C99D4B3E707}"/>
              </a:ext>
            </a:extLst>
          </p:cNvPr>
          <p:cNvSpPr>
            <a:spLocks noGrp="1"/>
          </p:cNvSpPr>
          <p:nvPr>
            <p:ph type="title"/>
          </p:nvPr>
        </p:nvSpPr>
        <p:spPr>
          <a:xfrm>
            <a:off x="1415480" y="274638"/>
            <a:ext cx="10166920" cy="1143000"/>
          </a:xfrm>
        </p:spPr>
        <p:txBody>
          <a:bodyPr/>
          <a:lstStyle/>
          <a:p>
            <a:r>
              <a:rPr lang="en-US" dirty="0"/>
              <a:t>Phenotyping Attrition</a:t>
            </a:r>
          </a:p>
        </p:txBody>
      </p:sp>
      <p:sp>
        <p:nvSpPr>
          <p:cNvPr id="3" name="Content Placeholder 2">
            <a:extLst>
              <a:ext uri="{FF2B5EF4-FFF2-40B4-BE49-F238E27FC236}">
                <a16:creationId xmlns:a16="http://schemas.microsoft.com/office/drawing/2014/main" id="{9368151F-38FA-8F44-8FD8-7B622E8A8979}"/>
              </a:ext>
            </a:extLst>
          </p:cNvPr>
          <p:cNvSpPr>
            <a:spLocks noGrp="1"/>
          </p:cNvSpPr>
          <p:nvPr>
            <p:ph idx="1"/>
          </p:nvPr>
        </p:nvSpPr>
        <p:spPr>
          <a:xfrm>
            <a:off x="838200" y="1825625"/>
            <a:ext cx="6629400" cy="4351338"/>
          </a:xfrm>
        </p:spPr>
        <p:txBody>
          <a:bodyPr>
            <a:normAutofit fontScale="92500" lnSpcReduction="20000"/>
          </a:bodyPr>
          <a:lstStyle/>
          <a:p>
            <a:r>
              <a:rPr lang="en-US" dirty="0"/>
              <a:t>Unsupervised clustering to identify “separation phenotypes”</a:t>
            </a:r>
          </a:p>
          <a:p>
            <a:r>
              <a:rPr lang="en-US" dirty="0"/>
              <a:t>Combine well-being survey data with HR data</a:t>
            </a:r>
          </a:p>
          <a:p>
            <a:r>
              <a:rPr lang="en-US" dirty="0"/>
              <a:t>Identify distinct clusters of all nurse separations</a:t>
            </a:r>
          </a:p>
          <a:p>
            <a:r>
              <a:rPr lang="en-US" dirty="0"/>
              <a:t>Examine their profile – answer the Why?</a:t>
            </a:r>
          </a:p>
          <a:p>
            <a:r>
              <a:rPr lang="en-US" dirty="0"/>
              <a:t>Identify modifiable factors</a:t>
            </a:r>
          </a:p>
          <a:p>
            <a:r>
              <a:rPr lang="en-US" dirty="0"/>
              <a:t>Design intervention strategies</a:t>
            </a:r>
          </a:p>
        </p:txBody>
      </p:sp>
      <p:pic>
        <p:nvPicPr>
          <p:cNvPr id="1028" name="Picture 4" descr="Visualizing High Dimensional Clusters">
            <a:extLst>
              <a:ext uri="{FF2B5EF4-FFF2-40B4-BE49-F238E27FC236}">
                <a16:creationId xmlns:a16="http://schemas.microsoft.com/office/drawing/2014/main" id="{0DF33911-EC1E-C69B-B06A-31CCA260F5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2637971"/>
            <a:ext cx="3617686" cy="36176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Hospital photo3idea_studio Lineal Color icon">
            <a:extLst>
              <a:ext uri="{FF2B5EF4-FFF2-40B4-BE49-F238E27FC236}">
                <a16:creationId xmlns:a16="http://schemas.microsoft.com/office/drawing/2014/main" id="{54CD92BE-0B7C-E7BA-0ED9-7603A3C33F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05584" y="44624"/>
            <a:ext cx="1556418" cy="1554480"/>
          </a:xfrm>
          <a:prstGeom prst="rect">
            <a:avLst/>
          </a:prstGeom>
          <a:solidFill>
            <a:schemeClr val="bg1"/>
          </a:solidFill>
          <a:effectLst>
            <a:softEdge rad="50800"/>
          </a:effectLst>
        </p:spPr>
      </p:pic>
    </p:spTree>
    <p:extLst>
      <p:ext uri="{BB962C8B-B14F-4D97-AF65-F5344CB8AC3E}">
        <p14:creationId xmlns:p14="http://schemas.microsoft.com/office/powerpoint/2010/main" val="1656988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B91459-F43E-519B-DA79-F795669C5880}"/>
              </a:ext>
            </a:extLst>
          </p:cNvPr>
          <p:cNvSpPr txBox="1">
            <a:spLocks/>
          </p:cNvSpPr>
          <p:nvPr/>
        </p:nvSpPr>
        <p:spPr>
          <a:xfrm>
            <a:off x="1487488" y="620688"/>
            <a:ext cx="9217024"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t>Personalize</a:t>
            </a:r>
            <a:r>
              <a:rPr lang="en-US" dirty="0"/>
              <a:t> – AI in Bioelectronic Medicine</a:t>
            </a:r>
            <a:endParaRPr lang="en-CA" dirty="0"/>
          </a:p>
        </p:txBody>
      </p:sp>
      <p:pic>
        <p:nvPicPr>
          <p:cNvPr id="3" name="Picture 8" descr="Medically Accurate Male Nervous System – SciePro">
            <a:extLst>
              <a:ext uri="{FF2B5EF4-FFF2-40B4-BE49-F238E27FC236}">
                <a16:creationId xmlns:a16="http://schemas.microsoft.com/office/drawing/2014/main" id="{3032FFF0-A016-473A-8373-9398E5603C0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614" r="21614"/>
          <a:stretch/>
        </p:blipFill>
        <p:spPr bwMode="auto">
          <a:xfrm>
            <a:off x="5318760" y="2651760"/>
            <a:ext cx="1554480" cy="1554480"/>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5BA0320-1BD9-6C17-0DBB-D8BCFFE7BF79}"/>
              </a:ext>
            </a:extLst>
          </p:cNvPr>
          <p:cNvGrpSpPr/>
          <p:nvPr/>
        </p:nvGrpSpPr>
        <p:grpSpPr>
          <a:xfrm>
            <a:off x="2380493" y="4552133"/>
            <a:ext cx="2462405" cy="1982460"/>
            <a:chOff x="4996002" y="4512414"/>
            <a:chExt cx="2462405" cy="1982460"/>
          </a:xfrm>
        </p:grpSpPr>
        <p:pic>
          <p:nvPicPr>
            <p:cNvPr id="6" name="Picture 6">
              <a:extLst>
                <a:ext uri="{FF2B5EF4-FFF2-40B4-BE49-F238E27FC236}">
                  <a16:creationId xmlns:a16="http://schemas.microsoft.com/office/drawing/2014/main" id="{48B683E2-0791-8401-FA04-4A66B32DF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402" y="4512414"/>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D5C5E3-EE81-C6E1-9139-07F1C0F9851C}"/>
                </a:ext>
              </a:extLst>
            </p:cNvPr>
            <p:cNvSpPr txBox="1"/>
            <p:nvPr/>
          </p:nvSpPr>
          <p:spPr>
            <a:xfrm>
              <a:off x="4996002" y="5879321"/>
              <a:ext cx="2462405" cy="615553"/>
            </a:xfrm>
            <a:prstGeom prst="rect">
              <a:avLst/>
            </a:prstGeom>
            <a:noFill/>
          </p:spPr>
          <p:txBody>
            <a:bodyPr wrap="none" rtlCol="0">
              <a:spAutoFit/>
            </a:bodyPr>
            <a:lstStyle/>
            <a:p>
              <a:pPr algn="ctr"/>
              <a:r>
                <a:rPr lang="en-US" dirty="0"/>
                <a:t>Todd Levy, MS</a:t>
              </a:r>
            </a:p>
            <a:p>
              <a:pPr algn="ctr"/>
              <a:r>
                <a:rPr lang="en-US" sz="1600" dirty="0"/>
                <a:t>Senior Biomedical Engineer</a:t>
              </a:r>
            </a:p>
          </p:txBody>
        </p:sp>
      </p:grpSp>
      <p:sp>
        <p:nvSpPr>
          <p:cNvPr id="12" name="TextBox 11">
            <a:extLst>
              <a:ext uri="{FF2B5EF4-FFF2-40B4-BE49-F238E27FC236}">
                <a16:creationId xmlns:a16="http://schemas.microsoft.com/office/drawing/2014/main" id="{02F8161F-0D4A-6828-A0FD-28615F5DAC96}"/>
              </a:ext>
            </a:extLst>
          </p:cNvPr>
          <p:cNvSpPr txBox="1"/>
          <p:nvPr/>
        </p:nvSpPr>
        <p:spPr>
          <a:xfrm>
            <a:off x="7824538" y="5920349"/>
            <a:ext cx="1727845" cy="615553"/>
          </a:xfrm>
          <a:prstGeom prst="rect">
            <a:avLst/>
          </a:prstGeom>
          <a:noFill/>
        </p:spPr>
        <p:txBody>
          <a:bodyPr wrap="none" rtlCol="0">
            <a:spAutoFit/>
          </a:bodyPr>
          <a:lstStyle/>
          <a:p>
            <a:pPr algn="ctr"/>
            <a:r>
              <a:rPr lang="en-US" dirty="0"/>
              <a:t>Lucas Cang</a:t>
            </a:r>
          </a:p>
          <a:p>
            <a:pPr algn="ctr"/>
            <a:r>
              <a:rPr lang="en-US" sz="1600" dirty="0"/>
              <a:t>Research Assistant</a:t>
            </a:r>
          </a:p>
        </p:txBody>
      </p:sp>
      <p:pic>
        <p:nvPicPr>
          <p:cNvPr id="15" name="Picture 14">
            <a:extLst>
              <a:ext uri="{FF2B5EF4-FFF2-40B4-BE49-F238E27FC236}">
                <a16:creationId xmlns:a16="http://schemas.microsoft.com/office/drawing/2014/main" id="{BF0B03DE-3DAB-FA37-85F0-CCA907B1894D}"/>
              </a:ext>
            </a:extLst>
          </p:cNvPr>
          <p:cNvPicPr>
            <a:picLocks noChangeAspect="1"/>
          </p:cNvPicPr>
          <p:nvPr/>
        </p:nvPicPr>
        <p:blipFill rotWithShape="1">
          <a:blip r:embed="rId4"/>
          <a:srcRect r="39261" b="11135"/>
          <a:stretch/>
        </p:blipFill>
        <p:spPr>
          <a:xfrm>
            <a:off x="8002423" y="4548749"/>
            <a:ext cx="1372076" cy="1371600"/>
          </a:xfrm>
          <a:prstGeom prst="ellipse">
            <a:avLst/>
          </a:prstGeom>
        </p:spPr>
      </p:pic>
      <p:sp>
        <p:nvSpPr>
          <p:cNvPr id="16" name="TextBox 15">
            <a:extLst>
              <a:ext uri="{FF2B5EF4-FFF2-40B4-BE49-F238E27FC236}">
                <a16:creationId xmlns:a16="http://schemas.microsoft.com/office/drawing/2014/main" id="{F6B8899D-E1ED-3DCA-2D44-CF1E0A041CD2}"/>
              </a:ext>
            </a:extLst>
          </p:cNvPr>
          <p:cNvSpPr txBox="1"/>
          <p:nvPr/>
        </p:nvSpPr>
        <p:spPr>
          <a:xfrm>
            <a:off x="3860821" y="1647056"/>
            <a:ext cx="4470358" cy="646331"/>
          </a:xfrm>
          <a:prstGeom prst="rect">
            <a:avLst/>
          </a:prstGeom>
          <a:noFill/>
        </p:spPr>
        <p:txBody>
          <a:bodyPr wrap="square" rtlCol="0">
            <a:spAutoFit/>
          </a:bodyPr>
          <a:lstStyle/>
          <a:p>
            <a:pPr algn="ctr"/>
            <a:r>
              <a:rPr lang="en-US" dirty="0"/>
              <a:t>Develop accurate in-silico models of human anatomy using multimodal imaging and AI</a:t>
            </a:r>
          </a:p>
        </p:txBody>
      </p:sp>
      <p:pic>
        <p:nvPicPr>
          <p:cNvPr id="2" name="Picture 1" descr="A black and white mouse with a circuit board in the shape of a mouse&#10;&#10;Description automatically generated">
            <a:extLst>
              <a:ext uri="{FF2B5EF4-FFF2-40B4-BE49-F238E27FC236}">
                <a16:creationId xmlns:a16="http://schemas.microsoft.com/office/drawing/2014/main" id="{586BB68D-9369-1C1B-7379-CCB5A4C292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4251" y="2800961"/>
            <a:ext cx="1554480" cy="1554480"/>
          </a:xfrm>
          <a:prstGeom prst="rect">
            <a:avLst/>
          </a:prstGeom>
          <a:effectLst>
            <a:softEdge rad="50800"/>
          </a:effectLst>
        </p:spPr>
      </p:pic>
      <p:sp>
        <p:nvSpPr>
          <p:cNvPr id="10" name="TextBox 9">
            <a:extLst>
              <a:ext uri="{FF2B5EF4-FFF2-40B4-BE49-F238E27FC236}">
                <a16:creationId xmlns:a16="http://schemas.microsoft.com/office/drawing/2014/main" id="{17341057-FDCC-4177-5489-59CA7E92FF53}"/>
              </a:ext>
            </a:extLst>
          </p:cNvPr>
          <p:cNvSpPr txBox="1"/>
          <p:nvPr/>
        </p:nvSpPr>
        <p:spPr>
          <a:xfrm>
            <a:off x="-145801" y="1599262"/>
            <a:ext cx="4294584" cy="923330"/>
          </a:xfrm>
          <a:prstGeom prst="rect">
            <a:avLst/>
          </a:prstGeom>
          <a:noFill/>
        </p:spPr>
        <p:txBody>
          <a:bodyPr wrap="square" rtlCol="0">
            <a:spAutoFit/>
          </a:bodyPr>
          <a:lstStyle/>
          <a:p>
            <a:pPr algn="ctr"/>
            <a:r>
              <a:rPr lang="en-US" dirty="0"/>
              <a:t>Develop algorithms that use neural recordings from preclinical models to diagnose &amp; predict disease states</a:t>
            </a:r>
          </a:p>
        </p:txBody>
      </p:sp>
      <p:pic>
        <p:nvPicPr>
          <p:cNvPr id="11" name="Picture 10" descr="A drawing of a person with circuit board&#10;&#10;Description automatically generated">
            <a:extLst>
              <a:ext uri="{FF2B5EF4-FFF2-40B4-BE49-F238E27FC236}">
                <a16:creationId xmlns:a16="http://schemas.microsoft.com/office/drawing/2014/main" id="{79FE14EF-F53A-80CF-A509-D1EAC2B5FC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6880" y="2757121"/>
            <a:ext cx="1554480" cy="1554480"/>
          </a:xfrm>
          <a:prstGeom prst="rect">
            <a:avLst/>
          </a:prstGeom>
          <a:effectLst>
            <a:softEdge rad="50800"/>
          </a:effectLst>
        </p:spPr>
      </p:pic>
      <p:sp>
        <p:nvSpPr>
          <p:cNvPr id="14" name="TextBox 13">
            <a:extLst>
              <a:ext uri="{FF2B5EF4-FFF2-40B4-BE49-F238E27FC236}">
                <a16:creationId xmlns:a16="http://schemas.microsoft.com/office/drawing/2014/main" id="{D2ADAD3B-A371-C774-F08E-F2B0C602AB82}"/>
              </a:ext>
            </a:extLst>
          </p:cNvPr>
          <p:cNvSpPr txBox="1"/>
          <p:nvPr/>
        </p:nvSpPr>
        <p:spPr>
          <a:xfrm>
            <a:off x="8256240" y="1556792"/>
            <a:ext cx="3935760" cy="1200329"/>
          </a:xfrm>
          <a:prstGeom prst="rect">
            <a:avLst/>
          </a:prstGeom>
          <a:noFill/>
        </p:spPr>
        <p:txBody>
          <a:bodyPr wrap="square" rtlCol="0">
            <a:spAutoFit/>
          </a:bodyPr>
          <a:lstStyle/>
          <a:p>
            <a:pPr algn="ctr"/>
            <a:r>
              <a:rPr lang="en-US" dirty="0"/>
              <a:t>Develop algorithms that use non-invasive physiological data to diagnose disease presence &amp; severity and predict treatment efficacy  </a:t>
            </a:r>
          </a:p>
        </p:txBody>
      </p:sp>
      <p:grpSp>
        <p:nvGrpSpPr>
          <p:cNvPr id="17" name="Group 16">
            <a:extLst>
              <a:ext uri="{FF2B5EF4-FFF2-40B4-BE49-F238E27FC236}">
                <a16:creationId xmlns:a16="http://schemas.microsoft.com/office/drawing/2014/main" id="{53D8BC01-9EE3-214F-B7E5-E9B8A0487207}"/>
              </a:ext>
            </a:extLst>
          </p:cNvPr>
          <p:cNvGrpSpPr/>
          <p:nvPr/>
        </p:nvGrpSpPr>
        <p:grpSpPr>
          <a:xfrm>
            <a:off x="-9416" y="4539474"/>
            <a:ext cx="2428357" cy="2004922"/>
            <a:chOff x="-852748" y="4560471"/>
            <a:chExt cx="2428357" cy="2004922"/>
          </a:xfrm>
        </p:grpSpPr>
        <p:pic>
          <p:nvPicPr>
            <p:cNvPr id="18" name="Picture 2">
              <a:extLst>
                <a:ext uri="{FF2B5EF4-FFF2-40B4-BE49-F238E27FC236}">
                  <a16:creationId xmlns:a16="http://schemas.microsoft.com/office/drawing/2014/main" id="{FAE616F9-F593-C384-DC4E-B75194AB0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780" y="4560471"/>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0224C6A-352A-9881-9780-329D09014311}"/>
                </a:ext>
              </a:extLst>
            </p:cNvPr>
            <p:cNvSpPr txBox="1"/>
            <p:nvPr/>
          </p:nvSpPr>
          <p:spPr>
            <a:xfrm>
              <a:off x="-852748" y="5949840"/>
              <a:ext cx="2428357" cy="615553"/>
            </a:xfrm>
            <a:prstGeom prst="rect">
              <a:avLst/>
            </a:prstGeom>
            <a:noFill/>
          </p:spPr>
          <p:txBody>
            <a:bodyPr wrap="none" rtlCol="0">
              <a:spAutoFit/>
            </a:bodyPr>
            <a:lstStyle/>
            <a:p>
              <a:pPr algn="ctr"/>
              <a:r>
                <a:rPr lang="en-US" dirty="0"/>
                <a:t>Shubham Debnath, PhD</a:t>
              </a:r>
            </a:p>
            <a:p>
              <a:pPr algn="ctr"/>
              <a:r>
                <a:rPr lang="en-US" sz="1600" dirty="0"/>
                <a:t>Senior Research Scientist</a:t>
              </a:r>
            </a:p>
          </p:txBody>
        </p:sp>
      </p:grpSp>
      <p:grpSp>
        <p:nvGrpSpPr>
          <p:cNvPr id="20" name="Group 19">
            <a:extLst>
              <a:ext uri="{FF2B5EF4-FFF2-40B4-BE49-F238E27FC236}">
                <a16:creationId xmlns:a16="http://schemas.microsoft.com/office/drawing/2014/main" id="{D7B1494C-D240-CD49-372A-55D82CCA9670}"/>
              </a:ext>
            </a:extLst>
          </p:cNvPr>
          <p:cNvGrpSpPr/>
          <p:nvPr/>
        </p:nvGrpSpPr>
        <p:grpSpPr>
          <a:xfrm>
            <a:off x="10004258" y="4548749"/>
            <a:ext cx="1728615" cy="2011680"/>
            <a:chOff x="8289524" y="4507721"/>
            <a:chExt cx="1728615" cy="2011680"/>
          </a:xfrm>
        </p:grpSpPr>
        <p:pic>
          <p:nvPicPr>
            <p:cNvPr id="21" name="Picture 8">
              <a:extLst>
                <a:ext uri="{FF2B5EF4-FFF2-40B4-BE49-F238E27FC236}">
                  <a16:creationId xmlns:a16="http://schemas.microsoft.com/office/drawing/2014/main" id="{7C89C316-6FC4-EEA6-9D03-54147EBBC1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7248" y="4507721"/>
              <a:ext cx="1373168"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14841A6-2B8B-CC31-2B34-A86D8760567D}"/>
                </a:ext>
              </a:extLst>
            </p:cNvPr>
            <p:cNvSpPr txBox="1"/>
            <p:nvPr/>
          </p:nvSpPr>
          <p:spPr>
            <a:xfrm>
              <a:off x="8289524" y="5903848"/>
              <a:ext cx="1728615" cy="615553"/>
            </a:xfrm>
            <a:prstGeom prst="rect">
              <a:avLst/>
            </a:prstGeom>
            <a:noFill/>
          </p:spPr>
          <p:txBody>
            <a:bodyPr wrap="none" rtlCol="0">
              <a:spAutoFit/>
            </a:bodyPr>
            <a:lstStyle/>
            <a:p>
              <a:pPr algn="ctr"/>
              <a:r>
                <a:rPr lang="en-US" dirty="0"/>
                <a:t>Fylaktis Fylaktou</a:t>
              </a:r>
            </a:p>
            <a:p>
              <a:pPr algn="ctr"/>
              <a:r>
                <a:rPr lang="en-US" sz="1600" dirty="0"/>
                <a:t>PhD</a:t>
              </a:r>
            </a:p>
          </p:txBody>
        </p:sp>
      </p:grpSp>
      <p:grpSp>
        <p:nvGrpSpPr>
          <p:cNvPr id="23" name="Group 22">
            <a:extLst>
              <a:ext uri="{FF2B5EF4-FFF2-40B4-BE49-F238E27FC236}">
                <a16:creationId xmlns:a16="http://schemas.microsoft.com/office/drawing/2014/main" id="{6CB3BBCD-3C20-7F16-ACD6-F92857413716}"/>
              </a:ext>
            </a:extLst>
          </p:cNvPr>
          <p:cNvGrpSpPr/>
          <p:nvPr/>
        </p:nvGrpSpPr>
        <p:grpSpPr>
          <a:xfrm>
            <a:off x="4655591" y="4564613"/>
            <a:ext cx="3197991" cy="1996606"/>
            <a:chOff x="8959879" y="4725144"/>
            <a:chExt cx="3197991" cy="1996606"/>
          </a:xfrm>
        </p:grpSpPr>
        <p:pic>
          <p:nvPicPr>
            <p:cNvPr id="24" name="Picture 23">
              <a:extLst>
                <a:ext uri="{FF2B5EF4-FFF2-40B4-BE49-F238E27FC236}">
                  <a16:creationId xmlns:a16="http://schemas.microsoft.com/office/drawing/2014/main" id="{D0B3685C-C533-BF0B-D37B-10459BBF6B38}"/>
                </a:ext>
              </a:extLst>
            </p:cNvPr>
            <p:cNvPicPr>
              <a:picLocks noChangeAspect="1"/>
            </p:cNvPicPr>
            <p:nvPr/>
          </p:nvPicPr>
          <p:blipFill rotWithShape="1">
            <a:blip r:embed="rId9"/>
            <a:srcRect b="3320"/>
            <a:stretch/>
          </p:blipFill>
          <p:spPr>
            <a:xfrm>
              <a:off x="9873851" y="4725144"/>
              <a:ext cx="1370039" cy="1371600"/>
            </a:xfrm>
            <a:prstGeom prst="ellipse">
              <a:avLst/>
            </a:prstGeom>
          </p:spPr>
        </p:pic>
        <p:sp>
          <p:nvSpPr>
            <p:cNvPr id="25" name="TextBox 24">
              <a:extLst>
                <a:ext uri="{FF2B5EF4-FFF2-40B4-BE49-F238E27FC236}">
                  <a16:creationId xmlns:a16="http://schemas.microsoft.com/office/drawing/2014/main" id="{8FD24BB2-7DDC-C5B3-82EE-918CD5E094AE}"/>
                </a:ext>
              </a:extLst>
            </p:cNvPr>
            <p:cNvSpPr txBox="1"/>
            <p:nvPr/>
          </p:nvSpPr>
          <p:spPr>
            <a:xfrm>
              <a:off x="8959879" y="6106197"/>
              <a:ext cx="3197991" cy="615553"/>
            </a:xfrm>
            <a:prstGeom prst="rect">
              <a:avLst/>
            </a:prstGeom>
            <a:noFill/>
          </p:spPr>
          <p:txBody>
            <a:bodyPr wrap="none" rtlCol="0">
              <a:spAutoFit/>
            </a:bodyPr>
            <a:lstStyle/>
            <a:p>
              <a:pPr algn="ctr"/>
              <a:r>
                <a:rPr lang="en-US" dirty="0"/>
                <a:t>Alejandro Quintero Villegas, MD</a:t>
              </a:r>
            </a:p>
            <a:p>
              <a:pPr algn="ctr"/>
              <a:r>
                <a:rPr lang="en-US" sz="1600" dirty="0" err="1"/>
                <a:t>Elmezzi</a:t>
              </a:r>
              <a:r>
                <a:rPr lang="en-US" sz="1600" dirty="0"/>
                <a:t> Scholar</a:t>
              </a:r>
            </a:p>
          </p:txBody>
        </p:sp>
      </p:grpSp>
    </p:spTree>
    <p:extLst>
      <p:ext uri="{BB962C8B-B14F-4D97-AF65-F5344CB8AC3E}">
        <p14:creationId xmlns:p14="http://schemas.microsoft.com/office/powerpoint/2010/main" val="335874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B91459-F43E-519B-DA79-F795669C5880}"/>
              </a:ext>
            </a:extLst>
          </p:cNvPr>
          <p:cNvSpPr txBox="1">
            <a:spLocks/>
          </p:cNvSpPr>
          <p:nvPr/>
        </p:nvSpPr>
        <p:spPr>
          <a:xfrm>
            <a:off x="1981200" y="98072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Anatomical Data AI</a:t>
            </a:r>
            <a:endParaRPr lang="en-CA" dirty="0"/>
          </a:p>
        </p:txBody>
      </p:sp>
      <p:pic>
        <p:nvPicPr>
          <p:cNvPr id="3" name="Picture 8" descr="Medically Accurate Male Nervous System – SciePro">
            <a:extLst>
              <a:ext uri="{FF2B5EF4-FFF2-40B4-BE49-F238E27FC236}">
                <a16:creationId xmlns:a16="http://schemas.microsoft.com/office/drawing/2014/main" id="{3032FFF0-A016-473A-8373-9398E5603C0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614" r="21614"/>
          <a:stretch/>
        </p:blipFill>
        <p:spPr bwMode="auto">
          <a:xfrm>
            <a:off x="5304907" y="2637907"/>
            <a:ext cx="1582186" cy="1582186"/>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5BA0320-1BD9-6C17-0DBB-D8BCFFE7BF79}"/>
              </a:ext>
            </a:extLst>
          </p:cNvPr>
          <p:cNvGrpSpPr/>
          <p:nvPr/>
        </p:nvGrpSpPr>
        <p:grpSpPr>
          <a:xfrm>
            <a:off x="2001491" y="4509120"/>
            <a:ext cx="2462405" cy="1982460"/>
            <a:chOff x="4996002" y="4512414"/>
            <a:chExt cx="2462405" cy="1982460"/>
          </a:xfrm>
        </p:grpSpPr>
        <p:pic>
          <p:nvPicPr>
            <p:cNvPr id="6" name="Picture 6">
              <a:extLst>
                <a:ext uri="{FF2B5EF4-FFF2-40B4-BE49-F238E27FC236}">
                  <a16:creationId xmlns:a16="http://schemas.microsoft.com/office/drawing/2014/main" id="{48B683E2-0791-8401-FA04-4A66B32DF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402" y="4512414"/>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D5C5E3-EE81-C6E1-9139-07F1C0F9851C}"/>
                </a:ext>
              </a:extLst>
            </p:cNvPr>
            <p:cNvSpPr txBox="1"/>
            <p:nvPr/>
          </p:nvSpPr>
          <p:spPr>
            <a:xfrm>
              <a:off x="4996002" y="5879321"/>
              <a:ext cx="2462405" cy="615553"/>
            </a:xfrm>
            <a:prstGeom prst="rect">
              <a:avLst/>
            </a:prstGeom>
            <a:noFill/>
          </p:spPr>
          <p:txBody>
            <a:bodyPr wrap="none" rtlCol="0">
              <a:spAutoFit/>
            </a:bodyPr>
            <a:lstStyle/>
            <a:p>
              <a:pPr algn="ctr"/>
              <a:r>
                <a:rPr lang="en-US" dirty="0"/>
                <a:t>Todd Levy, MS</a:t>
              </a:r>
            </a:p>
            <a:p>
              <a:pPr algn="ctr"/>
              <a:r>
                <a:rPr lang="en-US" sz="1600" dirty="0"/>
                <a:t>Senior Biomedical Engineer</a:t>
              </a:r>
            </a:p>
          </p:txBody>
        </p:sp>
      </p:grpSp>
      <p:grpSp>
        <p:nvGrpSpPr>
          <p:cNvPr id="13" name="Group 12">
            <a:extLst>
              <a:ext uri="{FF2B5EF4-FFF2-40B4-BE49-F238E27FC236}">
                <a16:creationId xmlns:a16="http://schemas.microsoft.com/office/drawing/2014/main" id="{E5A4C7D7-CAB6-CCED-8C00-B0BFD15974FC}"/>
              </a:ext>
            </a:extLst>
          </p:cNvPr>
          <p:cNvGrpSpPr/>
          <p:nvPr/>
        </p:nvGrpSpPr>
        <p:grpSpPr>
          <a:xfrm>
            <a:off x="4987140" y="4509120"/>
            <a:ext cx="2314160" cy="1987153"/>
            <a:chOff x="5044215" y="4509120"/>
            <a:chExt cx="2314160" cy="1987153"/>
          </a:xfrm>
        </p:grpSpPr>
        <p:pic>
          <p:nvPicPr>
            <p:cNvPr id="8" name="Picture 7">
              <a:extLst>
                <a:ext uri="{FF2B5EF4-FFF2-40B4-BE49-F238E27FC236}">
                  <a16:creationId xmlns:a16="http://schemas.microsoft.com/office/drawing/2014/main" id="{3E0CDF31-88EF-BB42-A8D1-91B7E56D1BE4}"/>
                </a:ext>
              </a:extLst>
            </p:cNvPr>
            <p:cNvPicPr>
              <a:picLocks noChangeAspect="1"/>
            </p:cNvPicPr>
            <p:nvPr/>
          </p:nvPicPr>
          <p:blipFill>
            <a:blip r:embed="rId4"/>
            <a:stretch>
              <a:fillRect/>
            </a:stretch>
          </p:blipFill>
          <p:spPr>
            <a:xfrm>
              <a:off x="5515493" y="4509120"/>
              <a:ext cx="1371600" cy="1371600"/>
            </a:xfrm>
            <a:prstGeom prst="ellipse">
              <a:avLst/>
            </a:prstGeom>
          </p:spPr>
        </p:pic>
        <p:sp>
          <p:nvSpPr>
            <p:cNvPr id="9" name="TextBox 8">
              <a:extLst>
                <a:ext uri="{FF2B5EF4-FFF2-40B4-BE49-F238E27FC236}">
                  <a16:creationId xmlns:a16="http://schemas.microsoft.com/office/drawing/2014/main" id="{18275464-904F-F88A-E288-7649AC1A7110}"/>
                </a:ext>
              </a:extLst>
            </p:cNvPr>
            <p:cNvSpPr txBox="1"/>
            <p:nvPr/>
          </p:nvSpPr>
          <p:spPr>
            <a:xfrm>
              <a:off x="5044215" y="5880720"/>
              <a:ext cx="2314160" cy="615553"/>
            </a:xfrm>
            <a:prstGeom prst="rect">
              <a:avLst/>
            </a:prstGeom>
            <a:noFill/>
          </p:spPr>
          <p:txBody>
            <a:bodyPr wrap="none" rtlCol="0">
              <a:spAutoFit/>
            </a:bodyPr>
            <a:lstStyle/>
            <a:p>
              <a:pPr algn="ctr"/>
              <a:r>
                <a:rPr lang="en-US" dirty="0"/>
                <a:t>Avantika Vardhan, PhD</a:t>
              </a:r>
            </a:p>
            <a:p>
              <a:pPr algn="ctr"/>
              <a:r>
                <a:rPr lang="en-US" sz="1600" dirty="0"/>
                <a:t>Electrical Engineer</a:t>
              </a:r>
            </a:p>
          </p:txBody>
        </p:sp>
      </p:grpSp>
      <p:sp>
        <p:nvSpPr>
          <p:cNvPr id="12" name="TextBox 11">
            <a:extLst>
              <a:ext uri="{FF2B5EF4-FFF2-40B4-BE49-F238E27FC236}">
                <a16:creationId xmlns:a16="http://schemas.microsoft.com/office/drawing/2014/main" id="{02F8161F-0D4A-6828-A0FD-28615F5DAC96}"/>
              </a:ext>
            </a:extLst>
          </p:cNvPr>
          <p:cNvSpPr txBox="1"/>
          <p:nvPr/>
        </p:nvSpPr>
        <p:spPr>
          <a:xfrm>
            <a:off x="7824538" y="5920349"/>
            <a:ext cx="1727845" cy="615553"/>
          </a:xfrm>
          <a:prstGeom prst="rect">
            <a:avLst/>
          </a:prstGeom>
          <a:noFill/>
        </p:spPr>
        <p:txBody>
          <a:bodyPr wrap="none" rtlCol="0">
            <a:spAutoFit/>
          </a:bodyPr>
          <a:lstStyle/>
          <a:p>
            <a:pPr algn="ctr"/>
            <a:r>
              <a:rPr lang="en-US" dirty="0"/>
              <a:t>Lucas Cang</a:t>
            </a:r>
          </a:p>
          <a:p>
            <a:pPr algn="ctr"/>
            <a:r>
              <a:rPr lang="en-US" sz="1600" dirty="0"/>
              <a:t>Research Assistant</a:t>
            </a:r>
          </a:p>
        </p:txBody>
      </p:sp>
      <p:pic>
        <p:nvPicPr>
          <p:cNvPr id="15" name="Picture 14">
            <a:extLst>
              <a:ext uri="{FF2B5EF4-FFF2-40B4-BE49-F238E27FC236}">
                <a16:creationId xmlns:a16="http://schemas.microsoft.com/office/drawing/2014/main" id="{BF0B03DE-3DAB-FA37-85F0-CCA907B1894D}"/>
              </a:ext>
            </a:extLst>
          </p:cNvPr>
          <p:cNvPicPr>
            <a:picLocks noChangeAspect="1"/>
          </p:cNvPicPr>
          <p:nvPr/>
        </p:nvPicPr>
        <p:blipFill rotWithShape="1">
          <a:blip r:embed="rId5"/>
          <a:srcRect r="39261" b="11135"/>
          <a:stretch/>
        </p:blipFill>
        <p:spPr>
          <a:xfrm>
            <a:off x="8002423" y="4548749"/>
            <a:ext cx="1372076" cy="1371600"/>
          </a:xfrm>
          <a:prstGeom prst="ellipse">
            <a:avLst/>
          </a:prstGeom>
        </p:spPr>
      </p:pic>
      <p:sp>
        <p:nvSpPr>
          <p:cNvPr id="16" name="TextBox 15">
            <a:extLst>
              <a:ext uri="{FF2B5EF4-FFF2-40B4-BE49-F238E27FC236}">
                <a16:creationId xmlns:a16="http://schemas.microsoft.com/office/drawing/2014/main" id="{F6B8899D-E1ED-3DCA-2D44-CF1E0A041CD2}"/>
              </a:ext>
            </a:extLst>
          </p:cNvPr>
          <p:cNvSpPr txBox="1"/>
          <p:nvPr/>
        </p:nvSpPr>
        <p:spPr>
          <a:xfrm>
            <a:off x="3860821" y="1916832"/>
            <a:ext cx="4470358" cy="646331"/>
          </a:xfrm>
          <a:prstGeom prst="rect">
            <a:avLst/>
          </a:prstGeom>
          <a:noFill/>
        </p:spPr>
        <p:txBody>
          <a:bodyPr wrap="square" rtlCol="0">
            <a:spAutoFit/>
          </a:bodyPr>
          <a:lstStyle/>
          <a:p>
            <a:pPr algn="ctr"/>
            <a:r>
              <a:rPr lang="en-US" dirty="0"/>
              <a:t>Develop accurate in-silico models of human anatomy using multimodal imaging and AI</a:t>
            </a:r>
          </a:p>
        </p:txBody>
      </p:sp>
    </p:spTree>
    <p:extLst>
      <p:ext uri="{BB962C8B-B14F-4D97-AF65-F5344CB8AC3E}">
        <p14:creationId xmlns:p14="http://schemas.microsoft.com/office/powerpoint/2010/main" val="182605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ell division&#10;&#10;Description automatically generated with medium confidence">
            <a:extLst>
              <a:ext uri="{FF2B5EF4-FFF2-40B4-BE49-F238E27FC236}">
                <a16:creationId xmlns:a16="http://schemas.microsoft.com/office/drawing/2014/main" id="{512F959B-7C05-94AC-B329-5D0EB3C374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79377" y="21239"/>
            <a:ext cx="10901550" cy="6836761"/>
          </a:xfrm>
          <a:prstGeom prst="rect">
            <a:avLst/>
          </a:prstGeom>
        </p:spPr>
      </p:pic>
      <p:sp>
        <p:nvSpPr>
          <p:cNvPr id="2" name="TextBox 1">
            <a:extLst>
              <a:ext uri="{FF2B5EF4-FFF2-40B4-BE49-F238E27FC236}">
                <a16:creationId xmlns:a16="http://schemas.microsoft.com/office/drawing/2014/main" id="{EECE46D9-6652-9146-2F43-8EC325BF29B7}"/>
              </a:ext>
            </a:extLst>
          </p:cNvPr>
          <p:cNvSpPr txBox="1"/>
          <p:nvPr/>
        </p:nvSpPr>
        <p:spPr>
          <a:xfrm>
            <a:off x="263352" y="2924944"/>
            <a:ext cx="2603085" cy="1631216"/>
          </a:xfrm>
          <a:prstGeom prst="rect">
            <a:avLst/>
          </a:prstGeom>
          <a:noFill/>
        </p:spPr>
        <p:txBody>
          <a:bodyPr wrap="none" rtlCol="0">
            <a:spAutoFit/>
          </a:bodyPr>
          <a:lstStyle/>
          <a:p>
            <a:r>
              <a:rPr lang="en-US" sz="2000" dirty="0"/>
              <a:t>REVA</a:t>
            </a:r>
            <a:br>
              <a:rPr lang="en-US" sz="2000" dirty="0"/>
            </a:br>
            <a:r>
              <a:rPr lang="en-US" sz="2000" dirty="0"/>
              <a:t>60 Nerves (30 L, 30 R)</a:t>
            </a:r>
          </a:p>
          <a:p>
            <a:r>
              <a:rPr lang="en-US" sz="2000" dirty="0"/>
              <a:t>&gt;3M </a:t>
            </a:r>
            <a:r>
              <a:rPr lang="en-US" sz="2000" dirty="0" err="1"/>
              <a:t>microCT</a:t>
            </a:r>
            <a:r>
              <a:rPr lang="en-US" sz="2000" dirty="0"/>
              <a:t> images</a:t>
            </a:r>
          </a:p>
          <a:p>
            <a:r>
              <a:rPr lang="en-US" sz="2000" dirty="0"/>
              <a:t>&gt;4000 IHC/H&amp;E images</a:t>
            </a:r>
          </a:p>
          <a:p>
            <a:r>
              <a:rPr lang="en-US" sz="2000" dirty="0"/>
              <a:t>~200 TBs of data</a:t>
            </a:r>
          </a:p>
        </p:txBody>
      </p:sp>
      <p:pic>
        <p:nvPicPr>
          <p:cNvPr id="5" name="Picture 8" descr="Medically Accurate Male Nervous System – SciePro">
            <a:extLst>
              <a:ext uri="{FF2B5EF4-FFF2-40B4-BE49-F238E27FC236}">
                <a16:creationId xmlns:a16="http://schemas.microsoft.com/office/drawing/2014/main" id="{50E45D48-3793-E7B4-710E-B39CF370081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614" r="21614"/>
          <a:stretch/>
        </p:blipFill>
        <p:spPr bwMode="auto">
          <a:xfrm>
            <a:off x="10604155" y="21083"/>
            <a:ext cx="1582186" cy="1582186"/>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21279"/>
      </p:ext>
    </p:extLst>
  </p:cSld>
  <p:clrMapOvr>
    <a:masterClrMapping/>
  </p:clrMapOvr>
  <mc:AlternateContent xmlns:mc="http://schemas.openxmlformats.org/markup-compatibility/2006" xmlns:p14="http://schemas.microsoft.com/office/powerpoint/2010/main">
    <mc:Choice Requires="p14">
      <p:transition spd="slow" p14:dur="2000" advTm="104342"/>
    </mc:Choice>
    <mc:Fallback xmlns="">
      <p:transition spd="slow" advTm="10434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A1F4-0446-83A2-FF88-BED7C0286EFC}"/>
              </a:ext>
            </a:extLst>
          </p:cNvPr>
          <p:cNvSpPr>
            <a:spLocks noGrp="1"/>
          </p:cNvSpPr>
          <p:nvPr>
            <p:ph type="title"/>
          </p:nvPr>
        </p:nvSpPr>
        <p:spPr>
          <a:xfrm>
            <a:off x="1487488" y="274638"/>
            <a:ext cx="10094912" cy="1143000"/>
          </a:xfrm>
        </p:spPr>
        <p:txBody>
          <a:bodyPr/>
          <a:lstStyle/>
          <a:p>
            <a:r>
              <a:rPr lang="en-US" b="1" dirty="0"/>
              <a:t>Personalize</a:t>
            </a:r>
            <a:r>
              <a:rPr lang="en-US" dirty="0"/>
              <a:t> – AI for Vagus anatomy</a:t>
            </a:r>
          </a:p>
        </p:txBody>
      </p:sp>
      <p:sp>
        <p:nvSpPr>
          <p:cNvPr id="5" name="TextBox 4">
            <a:extLst>
              <a:ext uri="{FF2B5EF4-FFF2-40B4-BE49-F238E27FC236}">
                <a16:creationId xmlns:a16="http://schemas.microsoft.com/office/drawing/2014/main" id="{F7B36983-B0B9-326C-F951-14BDBAF34420}"/>
              </a:ext>
            </a:extLst>
          </p:cNvPr>
          <p:cNvSpPr txBox="1"/>
          <p:nvPr/>
        </p:nvSpPr>
        <p:spPr>
          <a:xfrm>
            <a:off x="8112224" y="6042774"/>
            <a:ext cx="3926541" cy="338554"/>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Jayaprakash et al. 2022, Brain Stim</a:t>
            </a:r>
          </a:p>
        </p:txBody>
      </p:sp>
      <p:pic>
        <p:nvPicPr>
          <p:cNvPr id="9" name="Online Media 5" title="Supplemental Video 1 Swine Vagus Nerve">
            <a:hlinkClick r:id="" action="ppaction://media"/>
            <a:extLst>
              <a:ext uri="{FF2B5EF4-FFF2-40B4-BE49-F238E27FC236}">
                <a16:creationId xmlns:a16="http://schemas.microsoft.com/office/drawing/2014/main" id="{95BCEE69-F7B7-E8CE-0EDB-476C588CAEB1}"/>
              </a:ext>
            </a:extLst>
          </p:cNvPr>
          <p:cNvPicPr>
            <a:picLocks noRot="1" noChangeAspect="1"/>
          </p:cNvPicPr>
          <p:nvPr>
            <a:videoFile r:link="rId1"/>
          </p:nvPr>
        </p:nvPicPr>
        <p:blipFill>
          <a:blip r:embed="rId4"/>
          <a:stretch>
            <a:fillRect/>
          </a:stretch>
        </p:blipFill>
        <p:spPr>
          <a:xfrm>
            <a:off x="6023992" y="1718932"/>
            <a:ext cx="5967743" cy="4374364"/>
          </a:xfrm>
          <a:prstGeom prst="rect">
            <a:avLst/>
          </a:prstGeom>
        </p:spPr>
      </p:pic>
      <p:sp>
        <p:nvSpPr>
          <p:cNvPr id="11" name="Content Placeholder 2">
            <a:extLst>
              <a:ext uri="{FF2B5EF4-FFF2-40B4-BE49-F238E27FC236}">
                <a16:creationId xmlns:a16="http://schemas.microsoft.com/office/drawing/2014/main" id="{C87E8749-CBDC-8EB2-DFC8-9A899C4053B2}"/>
              </a:ext>
            </a:extLst>
          </p:cNvPr>
          <p:cNvSpPr>
            <a:spLocks noGrp="1"/>
          </p:cNvSpPr>
          <p:nvPr>
            <p:ph idx="1"/>
          </p:nvPr>
        </p:nvSpPr>
        <p:spPr>
          <a:xfrm>
            <a:off x="335360" y="1600201"/>
            <a:ext cx="5641602" cy="5069159"/>
          </a:xfrm>
        </p:spPr>
        <p:txBody>
          <a:bodyPr>
            <a:normAutofit fontScale="92500" lnSpcReduction="20000"/>
          </a:bodyPr>
          <a:lstStyle/>
          <a:p>
            <a:r>
              <a:rPr lang="en-US" sz="2600" dirty="0"/>
              <a:t>Vagal fibers travel inside fascicles form branches to innervate organs and regulate/monitor organ functions (and the GI track!)</a:t>
            </a:r>
          </a:p>
          <a:p>
            <a:r>
              <a:rPr lang="en-US" sz="2600" dirty="0"/>
              <a:t>Existing Vagus Nerve Stimulation (VNS) therapies stimulate the nerve non-selectively</a:t>
            </a:r>
          </a:p>
          <a:p>
            <a:pPr lvl="1"/>
            <a:r>
              <a:rPr lang="en-US" sz="2400" dirty="0"/>
              <a:t>Reduced efficacy</a:t>
            </a:r>
          </a:p>
          <a:p>
            <a:pPr lvl="1"/>
            <a:r>
              <a:rPr lang="en-US" sz="2400" dirty="0"/>
              <a:t>Side-effects from non-targeted organs/systems</a:t>
            </a:r>
          </a:p>
          <a:p>
            <a:r>
              <a:rPr lang="en-US" sz="2600" dirty="0"/>
              <a:t>Spatial arrangement of fascicles/fibers in the human vagal trunk is unknown</a:t>
            </a:r>
          </a:p>
          <a:p>
            <a:pPr lvl="1"/>
            <a:r>
              <a:rPr lang="en-US" sz="2400" dirty="0"/>
              <a:t>Essential to build selective VNS therapies</a:t>
            </a:r>
          </a:p>
          <a:p>
            <a:r>
              <a:rPr lang="en-US" sz="2600" dirty="0"/>
              <a:t>$6.7M NIH Grant (2023-25) with TNP Lab</a:t>
            </a:r>
          </a:p>
          <a:p>
            <a:pPr lvl="1"/>
            <a:r>
              <a:rPr lang="en-US" sz="2400" dirty="0"/>
              <a:t>&gt;4M images (~200TB of data)</a:t>
            </a:r>
          </a:p>
        </p:txBody>
      </p:sp>
    </p:spTree>
    <p:extLst>
      <p:ext uri="{BB962C8B-B14F-4D97-AF65-F5344CB8AC3E}">
        <p14:creationId xmlns:p14="http://schemas.microsoft.com/office/powerpoint/2010/main" val="18389123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EAAF-05FD-957B-F393-D864F39D5393}"/>
              </a:ext>
            </a:extLst>
          </p:cNvPr>
          <p:cNvSpPr>
            <a:spLocks noGrp="1"/>
          </p:cNvSpPr>
          <p:nvPr>
            <p:ph type="title"/>
          </p:nvPr>
        </p:nvSpPr>
        <p:spPr>
          <a:xfrm>
            <a:off x="839416" y="253432"/>
            <a:ext cx="10972800" cy="1143000"/>
          </a:xfrm>
        </p:spPr>
        <p:txBody>
          <a:bodyPr>
            <a:normAutofit/>
          </a:bodyPr>
          <a:lstStyle/>
          <a:p>
            <a:r>
              <a:rPr lang="en-US" sz="3600" dirty="0"/>
              <a:t>Deep Learning for vagus digital twin</a:t>
            </a:r>
          </a:p>
        </p:txBody>
      </p:sp>
      <p:pic>
        <p:nvPicPr>
          <p:cNvPr id="7" name="Picture 6">
            <a:extLst>
              <a:ext uri="{FF2B5EF4-FFF2-40B4-BE49-F238E27FC236}">
                <a16:creationId xmlns:a16="http://schemas.microsoft.com/office/drawing/2014/main" id="{8F72E181-DDBD-1C30-5EED-0C00958392BA}"/>
              </a:ext>
            </a:extLst>
          </p:cNvPr>
          <p:cNvPicPr>
            <a:picLocks noChangeAspect="1"/>
          </p:cNvPicPr>
          <p:nvPr/>
        </p:nvPicPr>
        <p:blipFill rotWithShape="1">
          <a:blip r:embed="rId5"/>
          <a:srcRect l="-802" t="6693" r="802" b="10098"/>
          <a:stretch/>
        </p:blipFill>
        <p:spPr>
          <a:xfrm>
            <a:off x="10128449" y="1835618"/>
            <a:ext cx="1701056" cy="4833742"/>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3D2BC384-B314-5491-0B7F-5903CEB9ECA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486"/>
          <a:stretch/>
        </p:blipFill>
        <p:spPr>
          <a:xfrm>
            <a:off x="1055440" y="4629775"/>
            <a:ext cx="4315209" cy="2060848"/>
          </a:xfrm>
          <a:prstGeom prst="rect">
            <a:avLst/>
          </a:prstGeom>
        </p:spPr>
      </p:pic>
      <p:sp>
        <p:nvSpPr>
          <p:cNvPr id="9" name="TextBox 8">
            <a:extLst>
              <a:ext uri="{FF2B5EF4-FFF2-40B4-BE49-F238E27FC236}">
                <a16:creationId xmlns:a16="http://schemas.microsoft.com/office/drawing/2014/main" id="{ED36AA2B-401F-978C-2B11-790208D69CAA}"/>
              </a:ext>
            </a:extLst>
          </p:cNvPr>
          <p:cNvSpPr txBox="1"/>
          <p:nvPr/>
        </p:nvSpPr>
        <p:spPr>
          <a:xfrm>
            <a:off x="1736335" y="1358154"/>
            <a:ext cx="2694712" cy="369332"/>
          </a:xfrm>
          <a:prstGeom prst="rect">
            <a:avLst/>
          </a:prstGeom>
          <a:noFill/>
        </p:spPr>
        <p:txBody>
          <a:bodyPr wrap="none" rtlCol="0">
            <a:spAutoFit/>
          </a:bodyPr>
          <a:lstStyle/>
          <a:p>
            <a:r>
              <a:rPr lang="en-US" dirty="0"/>
              <a:t>3D </a:t>
            </a:r>
            <a:r>
              <a:rPr lang="en-US" dirty="0" err="1"/>
              <a:t>nn</a:t>
            </a:r>
            <a:r>
              <a:rPr lang="en-US" dirty="0"/>
              <a:t> U-Net segmentation</a:t>
            </a:r>
          </a:p>
        </p:txBody>
      </p:sp>
      <p:pic>
        <p:nvPicPr>
          <p:cNvPr id="10" name="Content Placeholder 4">
            <a:extLst>
              <a:ext uri="{FF2B5EF4-FFF2-40B4-BE49-F238E27FC236}">
                <a16:creationId xmlns:a16="http://schemas.microsoft.com/office/drawing/2014/main" id="{95F17DA7-4B11-DCAA-42E8-7AFDB6449AAA}"/>
              </a:ext>
            </a:extLst>
          </p:cNvPr>
          <p:cNvPicPr>
            <a:picLocks noGrp="1" noChangeAspect="1"/>
          </p:cNvPicPr>
          <p:nvPr>
            <p:ph idx="1"/>
          </p:nvPr>
        </p:nvPicPr>
        <p:blipFill rotWithShape="1">
          <a:blip r:embed="rId7"/>
          <a:srcRect l="4132" t="17788" r="1380" b="7460"/>
          <a:stretch/>
        </p:blipFill>
        <p:spPr>
          <a:xfrm>
            <a:off x="277597" y="1920149"/>
            <a:ext cx="5762791" cy="2516963"/>
          </a:xfrm>
        </p:spPr>
      </p:pic>
      <p:pic>
        <p:nvPicPr>
          <p:cNvPr id="4" name="3DVolumeVisualization_v3">
            <a:hlinkClick r:id="" action="ppaction://media"/>
            <a:extLst>
              <a:ext uri="{FF2B5EF4-FFF2-40B4-BE49-F238E27FC236}">
                <a16:creationId xmlns:a16="http://schemas.microsoft.com/office/drawing/2014/main" id="{57010ECA-9C5B-D540-C26C-4B233C62BFB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600056" y="1693720"/>
            <a:ext cx="2970842" cy="4879863"/>
          </a:xfrm>
          <a:prstGeom prst="rect">
            <a:avLst/>
          </a:prstGeom>
        </p:spPr>
      </p:pic>
    </p:spTree>
    <p:extLst>
      <p:ext uri="{BB962C8B-B14F-4D97-AF65-F5344CB8AC3E}">
        <p14:creationId xmlns:p14="http://schemas.microsoft.com/office/powerpoint/2010/main" val="54681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6523-78BD-6207-C9D0-1AEEC28BF994}"/>
              </a:ext>
            </a:extLst>
          </p:cNvPr>
          <p:cNvSpPr>
            <a:spLocks noGrp="1"/>
          </p:cNvSpPr>
          <p:nvPr>
            <p:ph type="title"/>
          </p:nvPr>
        </p:nvSpPr>
        <p:spPr/>
        <p:txBody>
          <a:bodyPr/>
          <a:lstStyle/>
          <a:p>
            <a:r>
              <a:rPr lang="en-US" dirty="0"/>
              <a:t>Division of Health AI Verticals</a:t>
            </a:r>
          </a:p>
        </p:txBody>
      </p:sp>
      <p:sp>
        <p:nvSpPr>
          <p:cNvPr id="4" name="Rectangle 3">
            <a:extLst>
              <a:ext uri="{FF2B5EF4-FFF2-40B4-BE49-F238E27FC236}">
                <a16:creationId xmlns:a16="http://schemas.microsoft.com/office/drawing/2014/main" id="{0B3CF573-AF62-89DE-BD1F-6DCF56DFD9EA}"/>
              </a:ext>
            </a:extLst>
          </p:cNvPr>
          <p:cNvSpPr/>
          <p:nvPr/>
        </p:nvSpPr>
        <p:spPr>
          <a:xfrm>
            <a:off x="335360" y="1902842"/>
            <a:ext cx="2103120" cy="4680520"/>
          </a:xfrm>
          <a:prstGeom prst="rect">
            <a:avLst/>
          </a:prstGeom>
          <a:gradFill>
            <a:gsLst>
              <a:gs pos="0">
                <a:srgbClr val="A1D7EE"/>
              </a:gs>
              <a:gs pos="35000">
                <a:schemeClr val="accent1">
                  <a:lumMod val="20000"/>
                  <a:lumOff val="80000"/>
                </a:schemeClr>
              </a:gs>
              <a:gs pos="100000">
                <a:schemeClr val="bg1"/>
              </a:gs>
            </a:gsLst>
          </a:gradFill>
        </p:spPr>
        <p:style>
          <a:lnRef idx="1">
            <a:schemeClr val="dk1"/>
          </a:lnRef>
          <a:fillRef idx="2">
            <a:schemeClr val="dk1"/>
          </a:fillRef>
          <a:effectRef idx="1">
            <a:schemeClr val="dk1"/>
          </a:effectRef>
          <a:fontRef idx="minor">
            <a:schemeClr val="dk1"/>
          </a:fontRef>
        </p:style>
        <p:txBody>
          <a:bodyPr rtlCol="0" anchor="t" anchorCtr="0"/>
          <a:lstStyle/>
          <a:p>
            <a:pPr algn="ctr"/>
            <a:r>
              <a:rPr lang="en-US" b="1" dirty="0"/>
              <a:t>Preclinical AI</a:t>
            </a:r>
          </a:p>
        </p:txBody>
      </p:sp>
      <p:sp>
        <p:nvSpPr>
          <p:cNvPr id="5" name="Rectangle 4">
            <a:extLst>
              <a:ext uri="{FF2B5EF4-FFF2-40B4-BE49-F238E27FC236}">
                <a16:creationId xmlns:a16="http://schemas.microsoft.com/office/drawing/2014/main" id="{359B20EA-D410-517E-D432-F828EA0D3B57}"/>
              </a:ext>
            </a:extLst>
          </p:cNvPr>
          <p:cNvSpPr/>
          <p:nvPr/>
        </p:nvSpPr>
        <p:spPr>
          <a:xfrm>
            <a:off x="2661066" y="1902842"/>
            <a:ext cx="2103120" cy="4680520"/>
          </a:xfrm>
          <a:prstGeom prst="rect">
            <a:avLst/>
          </a:prstGeom>
          <a:gradFill>
            <a:gsLst>
              <a:gs pos="0">
                <a:srgbClr val="A1D7EE"/>
              </a:gs>
              <a:gs pos="35000">
                <a:schemeClr val="accent1">
                  <a:lumMod val="20000"/>
                  <a:lumOff val="80000"/>
                </a:schemeClr>
              </a:gs>
              <a:gs pos="100000">
                <a:schemeClr val="bg1"/>
              </a:gs>
            </a:gsLst>
          </a:gradFill>
        </p:spPr>
        <p:style>
          <a:lnRef idx="1">
            <a:schemeClr val="dk1"/>
          </a:lnRef>
          <a:fillRef idx="2">
            <a:schemeClr val="dk1"/>
          </a:fillRef>
          <a:effectRef idx="1">
            <a:schemeClr val="dk1"/>
          </a:effectRef>
          <a:fontRef idx="minor">
            <a:schemeClr val="dk1"/>
          </a:fontRef>
        </p:style>
        <p:txBody>
          <a:bodyPr rtlCol="0" anchor="t" anchorCtr="0"/>
          <a:lstStyle/>
          <a:p>
            <a:pPr algn="ctr"/>
            <a:r>
              <a:rPr lang="en-US" b="1" dirty="0"/>
              <a:t>Autonomic Nervous System AI</a:t>
            </a:r>
          </a:p>
        </p:txBody>
      </p:sp>
      <p:sp>
        <p:nvSpPr>
          <p:cNvPr id="6" name="Rectangle 5">
            <a:extLst>
              <a:ext uri="{FF2B5EF4-FFF2-40B4-BE49-F238E27FC236}">
                <a16:creationId xmlns:a16="http://schemas.microsoft.com/office/drawing/2014/main" id="{3C4CE406-0B80-E5FD-273C-E7AEBAA8AC74}"/>
              </a:ext>
            </a:extLst>
          </p:cNvPr>
          <p:cNvSpPr/>
          <p:nvPr/>
        </p:nvSpPr>
        <p:spPr>
          <a:xfrm>
            <a:off x="4986772" y="1902842"/>
            <a:ext cx="2103120" cy="4680520"/>
          </a:xfrm>
          <a:prstGeom prst="rect">
            <a:avLst/>
          </a:prstGeom>
          <a:gradFill>
            <a:gsLst>
              <a:gs pos="0">
                <a:srgbClr val="A1D7EE"/>
              </a:gs>
              <a:gs pos="35000">
                <a:schemeClr val="accent1">
                  <a:lumMod val="20000"/>
                  <a:lumOff val="80000"/>
                </a:schemeClr>
              </a:gs>
              <a:gs pos="100000">
                <a:schemeClr val="bg1"/>
              </a:gs>
            </a:gsLst>
          </a:gradFill>
        </p:spPr>
        <p:style>
          <a:lnRef idx="1">
            <a:schemeClr val="dk1"/>
          </a:lnRef>
          <a:fillRef idx="2">
            <a:schemeClr val="dk1"/>
          </a:fillRef>
          <a:effectRef idx="1">
            <a:schemeClr val="dk1"/>
          </a:effectRef>
          <a:fontRef idx="minor">
            <a:schemeClr val="dk1"/>
          </a:fontRef>
        </p:style>
        <p:txBody>
          <a:bodyPr rtlCol="0" anchor="t" anchorCtr="0"/>
          <a:lstStyle/>
          <a:p>
            <a:pPr algn="ctr"/>
            <a:r>
              <a:rPr lang="en-US" b="1" dirty="0"/>
              <a:t>Anatomical Data AI</a:t>
            </a:r>
          </a:p>
        </p:txBody>
      </p:sp>
      <p:sp>
        <p:nvSpPr>
          <p:cNvPr id="7" name="Rectangle 6">
            <a:extLst>
              <a:ext uri="{FF2B5EF4-FFF2-40B4-BE49-F238E27FC236}">
                <a16:creationId xmlns:a16="http://schemas.microsoft.com/office/drawing/2014/main" id="{D910C3F8-5DAA-E465-68EE-0B3FD8391D39}"/>
              </a:ext>
            </a:extLst>
          </p:cNvPr>
          <p:cNvSpPr/>
          <p:nvPr/>
        </p:nvSpPr>
        <p:spPr>
          <a:xfrm>
            <a:off x="7312478" y="1884871"/>
            <a:ext cx="2103120" cy="4680520"/>
          </a:xfrm>
          <a:prstGeom prst="rect">
            <a:avLst/>
          </a:prstGeom>
          <a:gradFill>
            <a:gsLst>
              <a:gs pos="0">
                <a:srgbClr val="A1D7EE"/>
              </a:gs>
              <a:gs pos="35000">
                <a:schemeClr val="accent1">
                  <a:lumMod val="20000"/>
                  <a:lumOff val="80000"/>
                </a:schemeClr>
              </a:gs>
              <a:gs pos="100000">
                <a:schemeClr val="bg1"/>
              </a:gs>
            </a:gsLst>
          </a:gradFill>
        </p:spPr>
        <p:style>
          <a:lnRef idx="1">
            <a:schemeClr val="dk1"/>
          </a:lnRef>
          <a:fillRef idx="2">
            <a:schemeClr val="dk1"/>
          </a:fillRef>
          <a:effectRef idx="1">
            <a:schemeClr val="dk1"/>
          </a:effectRef>
          <a:fontRef idx="minor">
            <a:schemeClr val="dk1"/>
          </a:fontRef>
        </p:style>
        <p:txBody>
          <a:bodyPr rtlCol="0" anchor="t" anchorCtr="0"/>
          <a:lstStyle/>
          <a:p>
            <a:pPr algn="ctr"/>
            <a:r>
              <a:rPr lang="en-US" b="1" dirty="0"/>
              <a:t>Point-of-care AI</a:t>
            </a:r>
          </a:p>
        </p:txBody>
      </p:sp>
      <p:sp>
        <p:nvSpPr>
          <p:cNvPr id="8" name="Rectangle 7">
            <a:extLst>
              <a:ext uri="{FF2B5EF4-FFF2-40B4-BE49-F238E27FC236}">
                <a16:creationId xmlns:a16="http://schemas.microsoft.com/office/drawing/2014/main" id="{2FB44266-3A0F-4DB3-6E42-7E0E3EDE076E}"/>
              </a:ext>
            </a:extLst>
          </p:cNvPr>
          <p:cNvSpPr/>
          <p:nvPr/>
        </p:nvSpPr>
        <p:spPr>
          <a:xfrm>
            <a:off x="9638184" y="1884871"/>
            <a:ext cx="2103120" cy="4680520"/>
          </a:xfrm>
          <a:prstGeom prst="rect">
            <a:avLst/>
          </a:prstGeom>
          <a:gradFill>
            <a:gsLst>
              <a:gs pos="0">
                <a:srgbClr val="A1D7EE"/>
              </a:gs>
              <a:gs pos="35000">
                <a:schemeClr val="accent1">
                  <a:lumMod val="20000"/>
                  <a:lumOff val="80000"/>
                </a:schemeClr>
              </a:gs>
              <a:gs pos="100000">
                <a:schemeClr val="bg1"/>
              </a:gs>
            </a:gsLst>
          </a:gradFill>
        </p:spPr>
        <p:style>
          <a:lnRef idx="1">
            <a:schemeClr val="dk1"/>
          </a:lnRef>
          <a:fillRef idx="2">
            <a:schemeClr val="dk1"/>
          </a:fillRef>
          <a:effectRef idx="1">
            <a:schemeClr val="dk1"/>
          </a:effectRef>
          <a:fontRef idx="minor">
            <a:schemeClr val="dk1"/>
          </a:fontRef>
        </p:style>
        <p:txBody>
          <a:bodyPr rtlCol="0" anchor="t" anchorCtr="0"/>
          <a:lstStyle/>
          <a:p>
            <a:pPr algn="ctr"/>
            <a:r>
              <a:rPr lang="en-US" b="1" dirty="0"/>
              <a:t>Operational AI</a:t>
            </a:r>
          </a:p>
        </p:txBody>
      </p:sp>
      <p:pic>
        <p:nvPicPr>
          <p:cNvPr id="13" name="Picture 12" descr="A black and white mouse with a circuit board in the shape of a mouse&#10;&#10;Description automatically generated">
            <a:extLst>
              <a:ext uri="{FF2B5EF4-FFF2-40B4-BE49-F238E27FC236}">
                <a16:creationId xmlns:a16="http://schemas.microsoft.com/office/drawing/2014/main" id="{7F474FB3-82E6-09E5-A706-817D8EDAFE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2476710"/>
            <a:ext cx="1554480" cy="1554480"/>
          </a:xfrm>
          <a:prstGeom prst="rect">
            <a:avLst/>
          </a:prstGeom>
          <a:effectLst>
            <a:softEdge rad="50800"/>
          </a:effectLst>
        </p:spPr>
      </p:pic>
      <p:pic>
        <p:nvPicPr>
          <p:cNvPr id="16" name="Picture 15" descr="A drawing of a person with circuit board&#10;&#10;Description automatically generated">
            <a:extLst>
              <a:ext uri="{FF2B5EF4-FFF2-40B4-BE49-F238E27FC236}">
                <a16:creationId xmlns:a16="http://schemas.microsoft.com/office/drawing/2014/main" id="{25D60ECD-B6B7-01C7-4BAC-839B617996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0370" y="2476710"/>
            <a:ext cx="1554480" cy="1554480"/>
          </a:xfrm>
          <a:prstGeom prst="rect">
            <a:avLst/>
          </a:prstGeom>
          <a:effectLst>
            <a:softEdge rad="50800"/>
          </a:effectLst>
        </p:spPr>
      </p:pic>
      <p:sp>
        <p:nvSpPr>
          <p:cNvPr id="17" name="TextBox 16">
            <a:extLst>
              <a:ext uri="{FF2B5EF4-FFF2-40B4-BE49-F238E27FC236}">
                <a16:creationId xmlns:a16="http://schemas.microsoft.com/office/drawing/2014/main" id="{C19AD46D-1EF8-F752-E9F8-8F7AF1237021}"/>
              </a:ext>
            </a:extLst>
          </p:cNvPr>
          <p:cNvSpPr txBox="1"/>
          <p:nvPr/>
        </p:nvSpPr>
        <p:spPr>
          <a:xfrm>
            <a:off x="450696" y="4148196"/>
            <a:ext cx="1900888" cy="2308324"/>
          </a:xfrm>
          <a:prstGeom prst="rect">
            <a:avLst/>
          </a:prstGeom>
          <a:noFill/>
        </p:spPr>
        <p:txBody>
          <a:bodyPr wrap="square" rtlCol="0">
            <a:spAutoFit/>
          </a:bodyPr>
          <a:lstStyle/>
          <a:p>
            <a:pPr algn="ctr"/>
            <a:r>
              <a:rPr lang="en-US" dirty="0"/>
              <a:t>Develop algorithms that use neural recordings from preclinical models to diagnose &amp; predict disease states</a:t>
            </a:r>
          </a:p>
        </p:txBody>
      </p:sp>
      <p:sp>
        <p:nvSpPr>
          <p:cNvPr id="18" name="TextBox 17">
            <a:extLst>
              <a:ext uri="{FF2B5EF4-FFF2-40B4-BE49-F238E27FC236}">
                <a16:creationId xmlns:a16="http://schemas.microsoft.com/office/drawing/2014/main" id="{D7815B87-5A98-4CA2-0118-B156AB25BB7A}"/>
              </a:ext>
            </a:extLst>
          </p:cNvPr>
          <p:cNvSpPr txBox="1"/>
          <p:nvPr/>
        </p:nvSpPr>
        <p:spPr>
          <a:xfrm>
            <a:off x="2797355" y="4009697"/>
            <a:ext cx="1900888" cy="2585323"/>
          </a:xfrm>
          <a:prstGeom prst="rect">
            <a:avLst/>
          </a:prstGeom>
          <a:noFill/>
        </p:spPr>
        <p:txBody>
          <a:bodyPr wrap="square" rtlCol="0">
            <a:spAutoFit/>
          </a:bodyPr>
          <a:lstStyle/>
          <a:p>
            <a:pPr algn="ctr"/>
            <a:r>
              <a:rPr lang="en-US" dirty="0"/>
              <a:t>Develop algorithms that use non-invasive physiological data to diagnose disease presence &amp; severity and predict treatment efficacy  </a:t>
            </a:r>
          </a:p>
        </p:txBody>
      </p:sp>
      <p:sp>
        <p:nvSpPr>
          <p:cNvPr id="19" name="TextBox 18">
            <a:extLst>
              <a:ext uri="{FF2B5EF4-FFF2-40B4-BE49-F238E27FC236}">
                <a16:creationId xmlns:a16="http://schemas.microsoft.com/office/drawing/2014/main" id="{BAA78D51-1D5D-A4F0-CC22-8FCA9EC1C4F5}"/>
              </a:ext>
            </a:extLst>
          </p:cNvPr>
          <p:cNvSpPr txBox="1"/>
          <p:nvPr/>
        </p:nvSpPr>
        <p:spPr>
          <a:xfrm>
            <a:off x="5087888" y="4563694"/>
            <a:ext cx="1900888" cy="1477328"/>
          </a:xfrm>
          <a:prstGeom prst="rect">
            <a:avLst/>
          </a:prstGeom>
          <a:noFill/>
        </p:spPr>
        <p:txBody>
          <a:bodyPr wrap="square" rtlCol="0">
            <a:spAutoFit/>
          </a:bodyPr>
          <a:lstStyle/>
          <a:p>
            <a:pPr algn="ctr"/>
            <a:r>
              <a:rPr lang="en-US" dirty="0"/>
              <a:t>Develop accurate in-silico models of human anatomy using multimodal imaging and AI</a:t>
            </a:r>
          </a:p>
        </p:txBody>
      </p:sp>
      <p:sp>
        <p:nvSpPr>
          <p:cNvPr id="20" name="TextBox 19">
            <a:extLst>
              <a:ext uri="{FF2B5EF4-FFF2-40B4-BE49-F238E27FC236}">
                <a16:creationId xmlns:a16="http://schemas.microsoft.com/office/drawing/2014/main" id="{08C3F142-D73B-5453-7250-7A201C674960}"/>
              </a:ext>
            </a:extLst>
          </p:cNvPr>
          <p:cNvSpPr txBox="1"/>
          <p:nvPr/>
        </p:nvSpPr>
        <p:spPr>
          <a:xfrm>
            <a:off x="7413594" y="4425195"/>
            <a:ext cx="1900888" cy="1754326"/>
          </a:xfrm>
          <a:prstGeom prst="rect">
            <a:avLst/>
          </a:prstGeom>
          <a:noFill/>
        </p:spPr>
        <p:txBody>
          <a:bodyPr wrap="square" rtlCol="0">
            <a:spAutoFit/>
          </a:bodyPr>
          <a:lstStyle/>
          <a:p>
            <a:pPr algn="ctr"/>
            <a:r>
              <a:rPr lang="en-US" dirty="0"/>
              <a:t>Develop clinical decision support tools to diagnose and predict clinical outcomes and trajectories</a:t>
            </a:r>
          </a:p>
        </p:txBody>
      </p:sp>
      <p:sp>
        <p:nvSpPr>
          <p:cNvPr id="21" name="TextBox 20">
            <a:extLst>
              <a:ext uri="{FF2B5EF4-FFF2-40B4-BE49-F238E27FC236}">
                <a16:creationId xmlns:a16="http://schemas.microsoft.com/office/drawing/2014/main" id="{61127FD8-4536-C796-A682-F75F2D4E0F9D}"/>
              </a:ext>
            </a:extLst>
          </p:cNvPr>
          <p:cNvSpPr txBox="1"/>
          <p:nvPr/>
        </p:nvSpPr>
        <p:spPr>
          <a:xfrm>
            <a:off x="9739300" y="4148196"/>
            <a:ext cx="1900888" cy="2308324"/>
          </a:xfrm>
          <a:prstGeom prst="rect">
            <a:avLst/>
          </a:prstGeom>
          <a:noFill/>
        </p:spPr>
        <p:txBody>
          <a:bodyPr wrap="square" rtlCol="0">
            <a:spAutoFit/>
          </a:bodyPr>
          <a:lstStyle/>
          <a:p>
            <a:pPr algn="ctr"/>
            <a:r>
              <a:rPr lang="en-US" dirty="0"/>
              <a:t>Develop operational decision support tools to provide enterprise insights and assist in health system wide issues</a:t>
            </a:r>
          </a:p>
        </p:txBody>
      </p:sp>
      <p:pic>
        <p:nvPicPr>
          <p:cNvPr id="1032" name="Picture 8" descr="Medically Accurate Male Nervous System – SciePro">
            <a:extLst>
              <a:ext uri="{FF2B5EF4-FFF2-40B4-BE49-F238E27FC236}">
                <a16:creationId xmlns:a16="http://schemas.microsoft.com/office/drawing/2014/main" id="{E36BA942-B555-9E33-19F3-293DBD5B568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614" r="21614"/>
          <a:stretch/>
        </p:blipFill>
        <p:spPr bwMode="auto">
          <a:xfrm>
            <a:off x="5300671" y="2476710"/>
            <a:ext cx="1554480" cy="1554480"/>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36" name="Picture 12" descr="Intensive Care Rgb Color Icon Stock Illustration - Download Image Now - Icon  Symbol, Hospital, Bed - Furniture - iStock">
            <a:extLst>
              <a:ext uri="{FF2B5EF4-FFF2-40B4-BE49-F238E27FC236}">
                <a16:creationId xmlns:a16="http://schemas.microsoft.com/office/drawing/2014/main" id="{BE127299-6C96-55B3-FE4E-B2E15B0FB5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389" t="15648" r="14724" b="19106"/>
          <a:stretch/>
        </p:blipFill>
        <p:spPr bwMode="auto">
          <a:xfrm>
            <a:off x="7646135" y="2476710"/>
            <a:ext cx="1555942" cy="1554480"/>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038" name="Picture 14" descr="Hospital photo3idea_studio Lineal Color icon">
            <a:extLst>
              <a:ext uri="{FF2B5EF4-FFF2-40B4-BE49-F238E27FC236}">
                <a16:creationId xmlns:a16="http://schemas.microsoft.com/office/drawing/2014/main" id="{5E462D7E-B82A-809C-4A46-A046C575DC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51343" y="2476710"/>
            <a:ext cx="1556418" cy="1554480"/>
          </a:xfrm>
          <a:prstGeom prst="rect">
            <a:avLst/>
          </a:prstGeom>
          <a:solidFill>
            <a:schemeClr val="bg1"/>
          </a:solidFill>
          <a:effectLst>
            <a:softEdge rad="50800"/>
          </a:effectLst>
        </p:spPr>
      </p:pic>
    </p:spTree>
    <p:extLst>
      <p:ext uri="{BB962C8B-B14F-4D97-AF65-F5344CB8AC3E}">
        <p14:creationId xmlns:p14="http://schemas.microsoft.com/office/powerpoint/2010/main" val="240502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288C-15E8-28A6-A3B1-5D94A1735C5A}"/>
              </a:ext>
            </a:extLst>
          </p:cNvPr>
          <p:cNvSpPr>
            <a:spLocks noGrp="1"/>
          </p:cNvSpPr>
          <p:nvPr>
            <p:ph type="title"/>
          </p:nvPr>
        </p:nvSpPr>
        <p:spPr/>
        <p:txBody>
          <a:bodyPr/>
          <a:lstStyle/>
          <a:p>
            <a:r>
              <a:rPr lang="en-US" dirty="0"/>
              <a:t>Anatomical variability</a:t>
            </a:r>
          </a:p>
        </p:txBody>
      </p:sp>
      <p:pic>
        <p:nvPicPr>
          <p:cNvPr id="4" name="Picture 3">
            <a:extLst>
              <a:ext uri="{FF2B5EF4-FFF2-40B4-BE49-F238E27FC236}">
                <a16:creationId xmlns:a16="http://schemas.microsoft.com/office/drawing/2014/main" id="{1D2096D7-D67E-F8C6-9D4D-56FD844075CF}"/>
              </a:ext>
            </a:extLst>
          </p:cNvPr>
          <p:cNvPicPr>
            <a:picLocks noChangeAspect="1"/>
          </p:cNvPicPr>
          <p:nvPr/>
        </p:nvPicPr>
        <p:blipFill rotWithShape="1">
          <a:blip r:embed="rId2"/>
          <a:srcRect l="9020" t="2639" r="8895" b="5874"/>
          <a:stretch/>
        </p:blipFill>
        <p:spPr>
          <a:xfrm>
            <a:off x="4355552" y="1772816"/>
            <a:ext cx="3433433" cy="2870057"/>
          </a:xfrm>
          <a:prstGeom prst="rect">
            <a:avLst/>
          </a:prstGeom>
        </p:spPr>
      </p:pic>
      <p:pic>
        <p:nvPicPr>
          <p:cNvPr id="5" name="Picture 4">
            <a:extLst>
              <a:ext uri="{FF2B5EF4-FFF2-40B4-BE49-F238E27FC236}">
                <a16:creationId xmlns:a16="http://schemas.microsoft.com/office/drawing/2014/main" id="{FF0F86B4-4DD2-F5F2-3D68-DD1681392666}"/>
              </a:ext>
            </a:extLst>
          </p:cNvPr>
          <p:cNvPicPr>
            <a:picLocks noChangeAspect="1"/>
          </p:cNvPicPr>
          <p:nvPr/>
        </p:nvPicPr>
        <p:blipFill rotWithShape="1">
          <a:blip r:embed="rId3"/>
          <a:srcRect l="8493" t="2704" r="8811" b="5102"/>
          <a:stretch/>
        </p:blipFill>
        <p:spPr>
          <a:xfrm>
            <a:off x="8273211" y="1761746"/>
            <a:ext cx="3458987" cy="2892195"/>
          </a:xfrm>
          <a:prstGeom prst="rect">
            <a:avLst/>
          </a:prstGeom>
        </p:spPr>
      </p:pic>
      <p:pic>
        <p:nvPicPr>
          <p:cNvPr id="6" name="Picture 5">
            <a:extLst>
              <a:ext uri="{FF2B5EF4-FFF2-40B4-BE49-F238E27FC236}">
                <a16:creationId xmlns:a16="http://schemas.microsoft.com/office/drawing/2014/main" id="{CFC24C9B-8322-3065-672D-6C79ACC51388}"/>
              </a:ext>
            </a:extLst>
          </p:cNvPr>
          <p:cNvPicPr>
            <a:picLocks noChangeAspect="1"/>
          </p:cNvPicPr>
          <p:nvPr/>
        </p:nvPicPr>
        <p:blipFill rotWithShape="1">
          <a:blip r:embed="rId4"/>
          <a:srcRect l="9297" t="2400" r="8561" b="5733"/>
          <a:stretch/>
        </p:blipFill>
        <p:spPr>
          <a:xfrm>
            <a:off x="636621" y="1847823"/>
            <a:ext cx="3332279" cy="2795050"/>
          </a:xfrm>
          <a:prstGeom prst="rect">
            <a:avLst/>
          </a:prstGeom>
        </p:spPr>
      </p:pic>
      <p:sp>
        <p:nvSpPr>
          <p:cNvPr id="7" name="TextBox 6">
            <a:extLst>
              <a:ext uri="{FF2B5EF4-FFF2-40B4-BE49-F238E27FC236}">
                <a16:creationId xmlns:a16="http://schemas.microsoft.com/office/drawing/2014/main" id="{2D0A68CB-6953-D805-F741-22420DB3CDD7}"/>
              </a:ext>
            </a:extLst>
          </p:cNvPr>
          <p:cNvSpPr txBox="1"/>
          <p:nvPr/>
        </p:nvSpPr>
        <p:spPr>
          <a:xfrm>
            <a:off x="3982928" y="5373216"/>
            <a:ext cx="4590487" cy="646331"/>
          </a:xfrm>
          <a:prstGeom prst="rect">
            <a:avLst/>
          </a:prstGeom>
          <a:noFill/>
        </p:spPr>
        <p:txBody>
          <a:bodyPr wrap="none" rtlCol="0">
            <a:spAutoFit/>
          </a:bodyPr>
          <a:lstStyle/>
          <a:p>
            <a:r>
              <a:rPr lang="en-US" dirty="0"/>
              <a:t>What are the optimal stimulation parameters? </a:t>
            </a:r>
          </a:p>
          <a:p>
            <a:pPr algn="ctr"/>
            <a:r>
              <a:rPr lang="en-US" dirty="0"/>
              <a:t>Closed-loop but for what?</a:t>
            </a:r>
          </a:p>
        </p:txBody>
      </p:sp>
    </p:spTree>
    <p:extLst>
      <p:ext uri="{BB962C8B-B14F-4D97-AF65-F5344CB8AC3E}">
        <p14:creationId xmlns:p14="http://schemas.microsoft.com/office/powerpoint/2010/main" val="1174643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B91459-F43E-519B-DA79-F795669C5880}"/>
              </a:ext>
            </a:extLst>
          </p:cNvPr>
          <p:cNvSpPr txBox="1">
            <a:spLocks/>
          </p:cNvSpPr>
          <p:nvPr/>
        </p:nvSpPr>
        <p:spPr>
          <a:xfrm>
            <a:off x="1981200" y="112943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Autonomic Nervous System AI</a:t>
            </a:r>
            <a:endParaRPr lang="en-CA" dirty="0"/>
          </a:p>
        </p:txBody>
      </p:sp>
      <p:pic>
        <p:nvPicPr>
          <p:cNvPr id="2" name="Picture 1" descr="A drawing of a person with circuit board&#10;&#10;Description automatically generated">
            <a:extLst>
              <a:ext uri="{FF2B5EF4-FFF2-40B4-BE49-F238E27FC236}">
                <a16:creationId xmlns:a16="http://schemas.microsoft.com/office/drawing/2014/main" id="{4F028841-6B57-820E-1837-EF1CDE01FA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4907" y="2637907"/>
            <a:ext cx="1582186" cy="1582186"/>
          </a:xfrm>
          <a:prstGeom prst="rect">
            <a:avLst/>
          </a:prstGeom>
          <a:effectLst>
            <a:softEdge rad="50800"/>
          </a:effectLst>
        </p:spPr>
      </p:pic>
      <p:grpSp>
        <p:nvGrpSpPr>
          <p:cNvPr id="3" name="Group 2">
            <a:extLst>
              <a:ext uri="{FF2B5EF4-FFF2-40B4-BE49-F238E27FC236}">
                <a16:creationId xmlns:a16="http://schemas.microsoft.com/office/drawing/2014/main" id="{BDEDAA19-8C4D-E287-6FBC-4F783DA1C7E7}"/>
              </a:ext>
            </a:extLst>
          </p:cNvPr>
          <p:cNvGrpSpPr/>
          <p:nvPr/>
        </p:nvGrpSpPr>
        <p:grpSpPr>
          <a:xfrm>
            <a:off x="2557670" y="4505385"/>
            <a:ext cx="2428357" cy="2004922"/>
            <a:chOff x="1822616" y="4517107"/>
            <a:chExt cx="2428357" cy="2004922"/>
          </a:xfrm>
        </p:grpSpPr>
        <p:pic>
          <p:nvPicPr>
            <p:cNvPr id="6" name="Picture 2">
              <a:extLst>
                <a:ext uri="{FF2B5EF4-FFF2-40B4-BE49-F238E27FC236}">
                  <a16:creationId xmlns:a16="http://schemas.microsoft.com/office/drawing/2014/main" id="{EB815CA2-7395-44AE-55B0-4F384642D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4" y="4517107"/>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FC4BDF-F863-2AB0-41D6-0CCEF572DD98}"/>
                </a:ext>
              </a:extLst>
            </p:cNvPr>
            <p:cNvSpPr txBox="1"/>
            <p:nvPr/>
          </p:nvSpPr>
          <p:spPr>
            <a:xfrm>
              <a:off x="1822616" y="5906476"/>
              <a:ext cx="2428357" cy="615553"/>
            </a:xfrm>
            <a:prstGeom prst="rect">
              <a:avLst/>
            </a:prstGeom>
            <a:noFill/>
          </p:spPr>
          <p:txBody>
            <a:bodyPr wrap="none" rtlCol="0">
              <a:spAutoFit/>
            </a:bodyPr>
            <a:lstStyle/>
            <a:p>
              <a:pPr algn="ctr"/>
              <a:r>
                <a:rPr lang="en-US" dirty="0"/>
                <a:t>Shubham Debnath, PhD</a:t>
              </a:r>
            </a:p>
            <a:p>
              <a:pPr algn="ctr"/>
              <a:r>
                <a:rPr lang="en-US" sz="1600" dirty="0"/>
                <a:t>Senior Research Scientist</a:t>
              </a:r>
            </a:p>
          </p:txBody>
        </p:sp>
      </p:grpSp>
      <p:grpSp>
        <p:nvGrpSpPr>
          <p:cNvPr id="11" name="Group 10">
            <a:extLst>
              <a:ext uri="{FF2B5EF4-FFF2-40B4-BE49-F238E27FC236}">
                <a16:creationId xmlns:a16="http://schemas.microsoft.com/office/drawing/2014/main" id="{19823A21-23D1-566A-7D12-E34A627E2537}"/>
              </a:ext>
            </a:extLst>
          </p:cNvPr>
          <p:cNvGrpSpPr/>
          <p:nvPr/>
        </p:nvGrpSpPr>
        <p:grpSpPr>
          <a:xfrm>
            <a:off x="5241492" y="4490080"/>
            <a:ext cx="1728615" cy="2011680"/>
            <a:chOff x="8289524" y="4507721"/>
            <a:chExt cx="1728615" cy="2011680"/>
          </a:xfrm>
        </p:grpSpPr>
        <p:pic>
          <p:nvPicPr>
            <p:cNvPr id="12" name="Picture 8">
              <a:extLst>
                <a:ext uri="{FF2B5EF4-FFF2-40B4-BE49-F238E27FC236}">
                  <a16:creationId xmlns:a16="http://schemas.microsoft.com/office/drawing/2014/main" id="{A82189FF-36EB-57A7-3ADE-FBA31D444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248" y="4507721"/>
              <a:ext cx="1373168"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A2A1009-2AD3-4D4D-6AF0-7397955467ED}"/>
                </a:ext>
              </a:extLst>
            </p:cNvPr>
            <p:cNvSpPr txBox="1"/>
            <p:nvPr/>
          </p:nvSpPr>
          <p:spPr>
            <a:xfrm>
              <a:off x="8289524" y="5903848"/>
              <a:ext cx="1728615" cy="615553"/>
            </a:xfrm>
            <a:prstGeom prst="rect">
              <a:avLst/>
            </a:prstGeom>
            <a:noFill/>
          </p:spPr>
          <p:txBody>
            <a:bodyPr wrap="none" rtlCol="0">
              <a:spAutoFit/>
            </a:bodyPr>
            <a:lstStyle/>
            <a:p>
              <a:pPr algn="ctr"/>
              <a:r>
                <a:rPr lang="en-US" dirty="0"/>
                <a:t>Fylaktis Fylaktou</a:t>
              </a:r>
            </a:p>
            <a:p>
              <a:pPr algn="ctr"/>
              <a:r>
                <a:rPr lang="en-US" sz="1600" dirty="0"/>
                <a:t>PhD Student</a:t>
              </a:r>
            </a:p>
          </p:txBody>
        </p:sp>
      </p:grpSp>
      <p:sp>
        <p:nvSpPr>
          <p:cNvPr id="14" name="TextBox 13">
            <a:extLst>
              <a:ext uri="{FF2B5EF4-FFF2-40B4-BE49-F238E27FC236}">
                <a16:creationId xmlns:a16="http://schemas.microsoft.com/office/drawing/2014/main" id="{64D83FB7-5137-3B6F-4246-4C3121DBD5FB}"/>
              </a:ext>
            </a:extLst>
          </p:cNvPr>
          <p:cNvSpPr txBox="1"/>
          <p:nvPr/>
        </p:nvSpPr>
        <p:spPr>
          <a:xfrm>
            <a:off x="2762644" y="1990581"/>
            <a:ext cx="6789740" cy="646331"/>
          </a:xfrm>
          <a:prstGeom prst="rect">
            <a:avLst/>
          </a:prstGeom>
          <a:noFill/>
        </p:spPr>
        <p:txBody>
          <a:bodyPr wrap="square" rtlCol="0">
            <a:spAutoFit/>
          </a:bodyPr>
          <a:lstStyle/>
          <a:p>
            <a:pPr algn="ctr"/>
            <a:r>
              <a:rPr lang="en-US" dirty="0"/>
              <a:t>Develop algorithms that use non-invasive physiological data to diagnose disease presence &amp; severity and predict treatment efficacy  </a:t>
            </a:r>
          </a:p>
        </p:txBody>
      </p:sp>
      <p:grpSp>
        <p:nvGrpSpPr>
          <p:cNvPr id="4" name="Group 3">
            <a:extLst>
              <a:ext uri="{FF2B5EF4-FFF2-40B4-BE49-F238E27FC236}">
                <a16:creationId xmlns:a16="http://schemas.microsoft.com/office/drawing/2014/main" id="{9C3274C7-172E-7AF2-AC29-C0672FC7AA41}"/>
              </a:ext>
            </a:extLst>
          </p:cNvPr>
          <p:cNvGrpSpPr/>
          <p:nvPr/>
        </p:nvGrpSpPr>
        <p:grpSpPr>
          <a:xfrm>
            <a:off x="7203899" y="4490080"/>
            <a:ext cx="3197991" cy="1996606"/>
            <a:chOff x="8959879" y="4725144"/>
            <a:chExt cx="3197991" cy="1996606"/>
          </a:xfrm>
        </p:grpSpPr>
        <p:pic>
          <p:nvPicPr>
            <p:cNvPr id="8" name="Picture 7">
              <a:extLst>
                <a:ext uri="{FF2B5EF4-FFF2-40B4-BE49-F238E27FC236}">
                  <a16:creationId xmlns:a16="http://schemas.microsoft.com/office/drawing/2014/main" id="{EAD9280E-2ACF-BBCC-3A5B-52FEFD3DE7D1}"/>
                </a:ext>
              </a:extLst>
            </p:cNvPr>
            <p:cNvPicPr>
              <a:picLocks noChangeAspect="1"/>
            </p:cNvPicPr>
            <p:nvPr/>
          </p:nvPicPr>
          <p:blipFill rotWithShape="1">
            <a:blip r:embed="rId5"/>
            <a:srcRect b="3320"/>
            <a:stretch/>
          </p:blipFill>
          <p:spPr>
            <a:xfrm>
              <a:off x="9873851" y="4725144"/>
              <a:ext cx="1370039" cy="1371600"/>
            </a:xfrm>
            <a:prstGeom prst="ellipse">
              <a:avLst/>
            </a:prstGeom>
          </p:spPr>
        </p:pic>
        <p:sp>
          <p:nvSpPr>
            <p:cNvPr id="9" name="TextBox 8">
              <a:extLst>
                <a:ext uri="{FF2B5EF4-FFF2-40B4-BE49-F238E27FC236}">
                  <a16:creationId xmlns:a16="http://schemas.microsoft.com/office/drawing/2014/main" id="{A44DD19D-625D-61F8-A674-1274B2555FEE}"/>
                </a:ext>
              </a:extLst>
            </p:cNvPr>
            <p:cNvSpPr txBox="1"/>
            <p:nvPr/>
          </p:nvSpPr>
          <p:spPr>
            <a:xfrm>
              <a:off x="8959879" y="6106197"/>
              <a:ext cx="3197991" cy="615553"/>
            </a:xfrm>
            <a:prstGeom prst="rect">
              <a:avLst/>
            </a:prstGeom>
            <a:noFill/>
          </p:spPr>
          <p:txBody>
            <a:bodyPr wrap="none" rtlCol="0">
              <a:spAutoFit/>
            </a:bodyPr>
            <a:lstStyle/>
            <a:p>
              <a:pPr algn="ctr"/>
              <a:r>
                <a:rPr lang="en-US" dirty="0"/>
                <a:t>Alejandro Quintero Villegas, MD</a:t>
              </a:r>
            </a:p>
            <a:p>
              <a:pPr algn="ctr"/>
              <a:r>
                <a:rPr lang="en-US" sz="1600" dirty="0" err="1"/>
                <a:t>Elmezzi</a:t>
              </a:r>
              <a:r>
                <a:rPr lang="en-US" sz="1600" dirty="0"/>
                <a:t> Scholar</a:t>
              </a:r>
            </a:p>
          </p:txBody>
        </p:sp>
      </p:grpSp>
    </p:spTree>
    <p:extLst>
      <p:ext uri="{BB962C8B-B14F-4D97-AF65-F5344CB8AC3E}">
        <p14:creationId xmlns:p14="http://schemas.microsoft.com/office/powerpoint/2010/main" val="1090915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69459-F5C3-9F48-D4DC-7B0BA8F516F8}"/>
              </a:ext>
            </a:extLst>
          </p:cNvPr>
          <p:cNvSpPr>
            <a:spLocks noGrp="1"/>
          </p:cNvSpPr>
          <p:nvPr>
            <p:ph type="title"/>
          </p:nvPr>
        </p:nvSpPr>
        <p:spPr>
          <a:xfrm>
            <a:off x="955848" y="404664"/>
            <a:ext cx="10972800" cy="1143000"/>
          </a:xfrm>
        </p:spPr>
        <p:txBody>
          <a:bodyPr>
            <a:normAutofit/>
          </a:bodyPr>
          <a:lstStyle/>
          <a:p>
            <a:r>
              <a:rPr lang="en-US" sz="3600" dirty="0"/>
              <a:t>Prediction of treatment efficacy for VNS</a:t>
            </a:r>
          </a:p>
        </p:txBody>
      </p:sp>
      <p:pic>
        <p:nvPicPr>
          <p:cNvPr id="7" name="Picture 6">
            <a:extLst>
              <a:ext uri="{FF2B5EF4-FFF2-40B4-BE49-F238E27FC236}">
                <a16:creationId xmlns:a16="http://schemas.microsoft.com/office/drawing/2014/main" id="{8D9A79AB-BE95-7AE8-7645-63F3A04158E3}"/>
              </a:ext>
            </a:extLst>
          </p:cNvPr>
          <p:cNvPicPr>
            <a:picLocks noChangeAspect="1"/>
          </p:cNvPicPr>
          <p:nvPr/>
        </p:nvPicPr>
        <p:blipFill>
          <a:blip r:embed="rId2"/>
          <a:stretch>
            <a:fillRect/>
          </a:stretch>
        </p:blipFill>
        <p:spPr>
          <a:xfrm>
            <a:off x="1919536" y="2636912"/>
            <a:ext cx="7776864" cy="3588601"/>
          </a:xfrm>
          <a:prstGeom prst="rect">
            <a:avLst/>
          </a:prstGeom>
        </p:spPr>
      </p:pic>
      <p:sp>
        <p:nvSpPr>
          <p:cNvPr id="9" name="TextBox 8">
            <a:extLst>
              <a:ext uri="{FF2B5EF4-FFF2-40B4-BE49-F238E27FC236}">
                <a16:creationId xmlns:a16="http://schemas.microsoft.com/office/drawing/2014/main" id="{777F4880-42D9-751B-7A8A-114D50074EE4}"/>
              </a:ext>
            </a:extLst>
          </p:cNvPr>
          <p:cNvSpPr txBox="1"/>
          <p:nvPr/>
        </p:nvSpPr>
        <p:spPr>
          <a:xfrm>
            <a:off x="705141" y="1911528"/>
            <a:ext cx="4435189" cy="646331"/>
          </a:xfrm>
          <a:prstGeom prst="rect">
            <a:avLst/>
          </a:prstGeom>
          <a:noFill/>
        </p:spPr>
        <p:txBody>
          <a:bodyPr wrap="none" rtlCol="0">
            <a:spAutoFit/>
          </a:bodyPr>
          <a:lstStyle/>
          <a:p>
            <a:r>
              <a:rPr lang="en-US" dirty="0"/>
              <a:t>Vagus Nerve Stimulation for Epilepsy patients</a:t>
            </a:r>
          </a:p>
          <a:p>
            <a:r>
              <a:rPr lang="en-US" dirty="0"/>
              <a:t>Success: 65% for reducing seizures to half</a:t>
            </a:r>
          </a:p>
        </p:txBody>
      </p:sp>
      <p:sp>
        <p:nvSpPr>
          <p:cNvPr id="3" name="TextBox 2">
            <a:extLst>
              <a:ext uri="{FF2B5EF4-FFF2-40B4-BE49-F238E27FC236}">
                <a16:creationId xmlns:a16="http://schemas.microsoft.com/office/drawing/2014/main" id="{3E36ADE2-3B14-F29A-FC63-0D775D219644}"/>
              </a:ext>
            </a:extLst>
          </p:cNvPr>
          <p:cNvSpPr txBox="1"/>
          <p:nvPr/>
        </p:nvSpPr>
        <p:spPr>
          <a:xfrm>
            <a:off x="8069781" y="6453336"/>
            <a:ext cx="4122219" cy="369332"/>
          </a:xfrm>
          <a:prstGeom prst="rect">
            <a:avLst/>
          </a:prstGeom>
          <a:noFill/>
        </p:spPr>
        <p:txBody>
          <a:bodyPr wrap="none" rtlCol="0">
            <a:spAutoFit/>
          </a:bodyPr>
          <a:lstStyle/>
          <a:p>
            <a:r>
              <a:rPr lang="en-US" dirty="0"/>
              <a:t>Quintero-Villegas et al., </a:t>
            </a:r>
            <a:r>
              <a:rPr lang="en-US" dirty="0" err="1"/>
              <a:t>Bioelec</a:t>
            </a:r>
            <a:r>
              <a:rPr lang="en-US" dirty="0"/>
              <a:t> Med 2025</a:t>
            </a:r>
          </a:p>
        </p:txBody>
      </p:sp>
    </p:spTree>
    <p:extLst>
      <p:ext uri="{BB962C8B-B14F-4D97-AF65-F5344CB8AC3E}">
        <p14:creationId xmlns:p14="http://schemas.microsoft.com/office/powerpoint/2010/main" val="1903849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1E99-A709-C7EA-BBFD-A0192A0FCEB7}"/>
              </a:ext>
            </a:extLst>
          </p:cNvPr>
          <p:cNvSpPr>
            <a:spLocks noGrp="1"/>
          </p:cNvSpPr>
          <p:nvPr>
            <p:ph type="title"/>
          </p:nvPr>
        </p:nvSpPr>
        <p:spPr/>
        <p:txBody>
          <a:bodyPr/>
          <a:lstStyle/>
          <a:p>
            <a:r>
              <a:rPr lang="en-US" dirty="0"/>
              <a:t>PTSD</a:t>
            </a:r>
          </a:p>
        </p:txBody>
      </p:sp>
      <p:sp>
        <p:nvSpPr>
          <p:cNvPr id="3" name="Content Placeholder 2">
            <a:extLst>
              <a:ext uri="{FF2B5EF4-FFF2-40B4-BE49-F238E27FC236}">
                <a16:creationId xmlns:a16="http://schemas.microsoft.com/office/drawing/2014/main" id="{7C7F5429-DC1B-F243-255C-B14C2EB0A6B9}"/>
              </a:ext>
            </a:extLst>
          </p:cNvPr>
          <p:cNvSpPr>
            <a:spLocks noGrp="1"/>
          </p:cNvSpPr>
          <p:nvPr>
            <p:ph idx="1"/>
          </p:nvPr>
        </p:nvSpPr>
        <p:spPr>
          <a:xfrm>
            <a:off x="609600" y="1600201"/>
            <a:ext cx="7502624" cy="4525963"/>
          </a:xfrm>
        </p:spPr>
        <p:txBody>
          <a:bodyPr>
            <a:normAutofit fontScale="77500" lnSpcReduction="20000"/>
          </a:bodyPr>
          <a:lstStyle/>
          <a:p>
            <a:r>
              <a:rPr lang="en-US" dirty="0"/>
              <a:t>1-4% of general population, up to 15-20% in conflict zones</a:t>
            </a:r>
          </a:p>
          <a:p>
            <a:r>
              <a:rPr lang="en-US" dirty="0"/>
              <a:t>Increased risk of suicide, disability, unemployment, comorbidities</a:t>
            </a:r>
          </a:p>
          <a:p>
            <a:r>
              <a:rPr lang="en-GB" dirty="0">
                <a:cs typeface="Arial"/>
              </a:rPr>
              <a:t>Underdiagnosis: Outpatient setting:</a:t>
            </a:r>
            <a:r>
              <a:rPr lang="en-GB" dirty="0">
                <a:latin typeface="Aptos"/>
                <a:cs typeface="Arial"/>
              </a:rPr>
              <a:t> </a:t>
            </a:r>
            <a:r>
              <a:rPr lang="en-GB" dirty="0">
                <a:ea typeface="+mn-lt"/>
                <a:cs typeface="Arial"/>
              </a:rPr>
              <a:t>20.5% of patients met criteria for PTSD, but only 2.4% had received a PTSD diagnosis (Da Silva et al.)</a:t>
            </a:r>
          </a:p>
          <a:p>
            <a:r>
              <a:rPr lang="en-GB" dirty="0">
                <a:cs typeface="Arial"/>
              </a:rPr>
              <a:t>Underdiagnosis influenced by stigma, symptom avoidance, limited healthcare access</a:t>
            </a:r>
          </a:p>
          <a:p>
            <a:r>
              <a:rPr lang="en-GB" dirty="0">
                <a:cs typeface="Arial"/>
              </a:rPr>
              <a:t>Limited treatment options – Vagus Nerve Stimulation as a viable alternative</a:t>
            </a:r>
          </a:p>
          <a:p>
            <a:r>
              <a:rPr lang="en-US" dirty="0"/>
              <a:t>Current tVNS trials for PTSD have not yet shown any significant effects on clinical outcomes – </a:t>
            </a:r>
            <a:r>
              <a:rPr lang="en-US" dirty="0">
                <a:solidFill>
                  <a:srgbClr val="FF0000"/>
                </a:solidFill>
              </a:rPr>
              <a:t>Why?</a:t>
            </a:r>
          </a:p>
          <a:p>
            <a:pPr marL="0" indent="0">
              <a:buNone/>
            </a:pPr>
            <a:endParaRPr lang="en-US" dirty="0"/>
          </a:p>
        </p:txBody>
      </p:sp>
      <p:pic>
        <p:nvPicPr>
          <p:cNvPr id="1026" name="Picture 2" descr="A person with his hand on his head&#10;&#10;AI-generated content may be incorrect.">
            <a:extLst>
              <a:ext uri="{FF2B5EF4-FFF2-40B4-BE49-F238E27FC236}">
                <a16:creationId xmlns:a16="http://schemas.microsoft.com/office/drawing/2014/main" id="{DCF1A9D5-3E91-B41D-2D58-F0E5CC2AB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6748" y="1340768"/>
            <a:ext cx="3795660" cy="544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031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2A6F-6E14-743C-075E-B43E5566559F}"/>
              </a:ext>
            </a:extLst>
          </p:cNvPr>
          <p:cNvSpPr>
            <a:spLocks noGrp="1"/>
          </p:cNvSpPr>
          <p:nvPr>
            <p:ph type="title"/>
          </p:nvPr>
        </p:nvSpPr>
        <p:spPr/>
        <p:txBody>
          <a:bodyPr/>
          <a:lstStyle/>
          <a:p>
            <a:r>
              <a:rPr lang="en-US" dirty="0"/>
              <a:t>Trauma’s physiological signature</a:t>
            </a:r>
          </a:p>
        </p:txBody>
      </p:sp>
      <p:sp>
        <p:nvSpPr>
          <p:cNvPr id="4" name="Title 1">
            <a:extLst>
              <a:ext uri="{FF2B5EF4-FFF2-40B4-BE49-F238E27FC236}">
                <a16:creationId xmlns:a16="http://schemas.microsoft.com/office/drawing/2014/main" id="{5AB0E5EC-BF5F-9F0A-7431-7DCB28E3DC79}"/>
              </a:ext>
            </a:extLst>
          </p:cNvPr>
          <p:cNvSpPr txBox="1">
            <a:spLocks/>
          </p:cNvSpPr>
          <p:nvPr/>
        </p:nvSpPr>
        <p:spPr>
          <a:xfrm>
            <a:off x="263108" y="1703390"/>
            <a:ext cx="6109581" cy="763600"/>
          </a:xfrm>
          <a:prstGeom prst="rect">
            <a:avLst/>
          </a:prstGeom>
        </p:spPr>
        <p:txBody>
          <a:bodyPr vert="horz" lIns="91440" tIns="45720" rIns="91440" bIns="45720" rtlCol="0" anchor="ctr">
            <a:noAutofit/>
          </a:bodyPr>
          <a:lstStyle>
            <a:defPPr marR="0" lvl="0" algn="l" rtl="0">
              <a:lnSpc>
                <a:spcPct val="100000"/>
              </a:lnSpc>
              <a:spcBef>
                <a:spcPts val="0"/>
              </a:spcBef>
              <a:spcAft>
                <a:spcPts val="0"/>
              </a:spcAft>
              <a:defRPr/>
            </a:defPPr>
            <a:lvl1pPr marR="0" lvl="0" algn="l" defTabSz="914400" rtl="0" eaLnBrk="1" latinLnBrk="0" hangingPunct="1">
              <a:lnSpc>
                <a:spcPct val="100000"/>
              </a:lnSpc>
              <a:spcBef>
                <a:spcPts val="0"/>
              </a:spcBef>
              <a:spcAft>
                <a:spcPts val="0"/>
              </a:spcAft>
              <a:buClr>
                <a:srgbClr val="000000"/>
              </a:buClr>
              <a:buFont typeface="Arial"/>
              <a:buNone/>
              <a:defRPr sz="1867" b="0" i="0" u="none" strike="noStrike" kern="1200"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000" b="1" dirty="0">
                <a:latin typeface="Aptos"/>
              </a:rPr>
              <a:t>ML to predict PTSD presence (CAPS-5 label) &amp; severity ( PCL-5)</a:t>
            </a:r>
          </a:p>
        </p:txBody>
      </p:sp>
      <p:sp>
        <p:nvSpPr>
          <p:cNvPr id="5" name="Text Placeholder 2">
            <a:extLst>
              <a:ext uri="{FF2B5EF4-FFF2-40B4-BE49-F238E27FC236}">
                <a16:creationId xmlns:a16="http://schemas.microsoft.com/office/drawing/2014/main" id="{BC4EB67D-09A8-B45A-5927-3A82101C5DF6}"/>
              </a:ext>
            </a:extLst>
          </p:cNvPr>
          <p:cNvSpPr txBox="1">
            <a:spLocks/>
          </p:cNvSpPr>
          <p:nvPr/>
        </p:nvSpPr>
        <p:spPr>
          <a:xfrm>
            <a:off x="415600" y="2752741"/>
            <a:ext cx="5442427" cy="3844329"/>
          </a:xfrm>
          <a:prstGeom prst="rect">
            <a:avLst/>
          </a:prstGeom>
        </p:spPr>
        <p:txBody>
          <a:bodyPr vert="horz" lIns="91440" tIns="45720" rIns="91440" bIns="45720" rtlCol="0">
            <a:normAutofit/>
          </a:bodyPr>
          <a:lstStyle>
            <a:defPPr marR="0" lvl="0" algn="l" rtl="0">
              <a:lnSpc>
                <a:spcPct val="100000"/>
              </a:lnSpc>
              <a:spcBef>
                <a:spcPts val="0"/>
              </a:spcBef>
              <a:spcAft>
                <a:spcPts val="0"/>
              </a:spcAft>
              <a:defRPr/>
            </a:defPPr>
            <a:lvl1pPr marL="342900" marR="0" lvl="0" indent="-3429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1pPr>
            <a:lvl2pPr marL="742950" marR="0" lvl="1" indent="-28575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2pPr>
            <a:lvl3pPr marL="1143000" marR="0" lvl="2"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3pPr>
            <a:lvl4pPr marL="1600200" marR="0" lvl="3"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4pPr>
            <a:lvl5pPr marL="2057400" marR="0" lvl="4"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5pPr>
            <a:lvl6pPr marL="2514600" marR="0" lvl="5"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6pPr>
            <a:lvl7pPr marL="2971800" marR="0" lvl="6"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7pPr>
            <a:lvl8pPr marL="3429000" marR="0" lvl="7"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8pPr>
            <a:lvl9pPr marL="3886200" marR="0" lvl="8" indent="-228600" algn="l" defTabSz="91440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9pPr>
          </a:lstStyle>
          <a:p>
            <a:r>
              <a:rPr lang="en-US" sz="2400" dirty="0">
                <a:latin typeface="Aptos"/>
              </a:rPr>
              <a:t>30 PTSD Patients, 49 Healthy</a:t>
            </a:r>
          </a:p>
          <a:p>
            <a:r>
              <a:rPr lang="en-US" sz="2400" dirty="0">
                <a:latin typeface="Aptos"/>
              </a:rPr>
              <a:t>152 </a:t>
            </a:r>
            <a:r>
              <a:rPr lang="en-US" sz="2400">
                <a:latin typeface="Aptos"/>
              </a:rPr>
              <a:t>sessions used </a:t>
            </a:r>
            <a:r>
              <a:rPr lang="en-US" sz="2400" dirty="0">
                <a:latin typeface="Aptos"/>
              </a:rPr>
              <a:t>as labeled data (95 healthy, 57 PTSD)</a:t>
            </a:r>
          </a:p>
          <a:p>
            <a:r>
              <a:rPr lang="en-US" sz="2400" dirty="0">
                <a:latin typeface="Aptos"/>
              </a:rPr>
              <a:t>80-20 Train/test splits </a:t>
            </a:r>
          </a:p>
          <a:p>
            <a:endParaRPr lang="en-US" sz="2400" dirty="0">
              <a:latin typeface="Aptos"/>
            </a:endParaRPr>
          </a:p>
          <a:p>
            <a:endParaRPr lang="en-US" sz="2400" dirty="0">
              <a:latin typeface="Aptos"/>
            </a:endParaRPr>
          </a:p>
          <a:p>
            <a:endParaRPr lang="en-US" sz="2400" dirty="0">
              <a:latin typeface="Aptos"/>
            </a:endParaRPr>
          </a:p>
          <a:p>
            <a:endParaRPr lang="en-US" sz="2400" dirty="0">
              <a:latin typeface="Aptos"/>
            </a:endParaRPr>
          </a:p>
          <a:p>
            <a:endParaRPr lang="en-US" sz="2400" dirty="0">
              <a:latin typeface="Aptos"/>
            </a:endParaRPr>
          </a:p>
        </p:txBody>
      </p:sp>
      <p:graphicFrame>
        <p:nvGraphicFramePr>
          <p:cNvPr id="6" name="Table 47">
            <a:extLst>
              <a:ext uri="{FF2B5EF4-FFF2-40B4-BE49-F238E27FC236}">
                <a16:creationId xmlns:a16="http://schemas.microsoft.com/office/drawing/2014/main" id="{BF50B0F7-183E-DDDC-2D08-0111F6CC6425}"/>
              </a:ext>
            </a:extLst>
          </p:cNvPr>
          <p:cNvGraphicFramePr>
            <a:graphicFrameLocks noGrp="1"/>
          </p:cNvGraphicFramePr>
          <p:nvPr/>
        </p:nvGraphicFramePr>
        <p:xfrm>
          <a:off x="584171" y="4581128"/>
          <a:ext cx="5105284" cy="1630680"/>
        </p:xfrm>
        <a:graphic>
          <a:graphicData uri="http://schemas.openxmlformats.org/drawingml/2006/table">
            <a:tbl>
              <a:tblPr firstRow="1" bandRow="1"/>
              <a:tblGrid>
                <a:gridCol w="1545072">
                  <a:extLst>
                    <a:ext uri="{9D8B030D-6E8A-4147-A177-3AD203B41FA5}">
                      <a16:colId xmlns:a16="http://schemas.microsoft.com/office/drawing/2014/main" val="2488962359"/>
                    </a:ext>
                  </a:extLst>
                </a:gridCol>
                <a:gridCol w="1007572">
                  <a:extLst>
                    <a:ext uri="{9D8B030D-6E8A-4147-A177-3AD203B41FA5}">
                      <a16:colId xmlns:a16="http://schemas.microsoft.com/office/drawing/2014/main" val="985409128"/>
                    </a:ext>
                  </a:extLst>
                </a:gridCol>
                <a:gridCol w="1349377">
                  <a:extLst>
                    <a:ext uri="{9D8B030D-6E8A-4147-A177-3AD203B41FA5}">
                      <a16:colId xmlns:a16="http://schemas.microsoft.com/office/drawing/2014/main" val="375180029"/>
                    </a:ext>
                  </a:extLst>
                </a:gridCol>
                <a:gridCol w="1203263">
                  <a:extLst>
                    <a:ext uri="{9D8B030D-6E8A-4147-A177-3AD203B41FA5}">
                      <a16:colId xmlns:a16="http://schemas.microsoft.com/office/drawing/2014/main" val="1090863109"/>
                    </a:ext>
                  </a:extLst>
                </a:gridCol>
              </a:tblGrid>
              <a:tr h="568960">
                <a:tc>
                  <a:txBody>
                    <a:bodyPr/>
                    <a:lstStyle/>
                    <a:p>
                      <a:r>
                        <a:rPr lang="en-US" sz="1500" b="1"/>
                        <a:t>Participants (Sessions)</a:t>
                      </a:r>
                    </a:p>
                  </a:txBody>
                  <a:tcPr marL="121920" marR="121920" marT="60960" marB="60960"/>
                </a:tc>
                <a:tc>
                  <a:txBody>
                    <a:bodyPr/>
                    <a:lstStyle/>
                    <a:p>
                      <a:r>
                        <a:rPr lang="en-US" sz="1500" b="1"/>
                        <a:t>Total</a:t>
                      </a:r>
                    </a:p>
                  </a:txBody>
                  <a:tcPr marL="121920" marR="121920" marT="60960" marB="60960"/>
                </a:tc>
                <a:tc>
                  <a:txBody>
                    <a:bodyPr/>
                    <a:lstStyle/>
                    <a:p>
                      <a:r>
                        <a:rPr lang="en-US" sz="1500" b="1"/>
                        <a:t>Train (80%)</a:t>
                      </a:r>
                    </a:p>
                  </a:txBody>
                  <a:tcPr marL="121920" marR="121920" marT="60960" marB="60960"/>
                </a:tc>
                <a:tc>
                  <a:txBody>
                    <a:bodyPr/>
                    <a:lstStyle/>
                    <a:p>
                      <a:r>
                        <a:rPr lang="en-US" sz="1500" b="1"/>
                        <a:t>Test (20%)</a:t>
                      </a:r>
                    </a:p>
                  </a:txBody>
                  <a:tcPr marL="121920" marR="121920" marT="60960" marB="60960"/>
                </a:tc>
                <a:extLst>
                  <a:ext uri="{0D108BD9-81ED-4DB2-BD59-A6C34878D82A}">
                    <a16:rowId xmlns:a16="http://schemas.microsoft.com/office/drawing/2014/main" val="2973151332"/>
                  </a:ext>
                </a:extLst>
              </a:tr>
              <a:tr h="345440">
                <a:tc>
                  <a:txBody>
                    <a:bodyPr/>
                    <a:lstStyle/>
                    <a:p>
                      <a:r>
                        <a:rPr lang="en-US" sz="1500" b="1"/>
                        <a:t>All</a:t>
                      </a:r>
                    </a:p>
                  </a:txBody>
                  <a:tcPr marL="121920" marR="121920" marT="60960" marB="60960"/>
                </a:tc>
                <a:tc>
                  <a:txBody>
                    <a:bodyPr/>
                    <a:lstStyle/>
                    <a:p>
                      <a:r>
                        <a:rPr lang="en-US" sz="1500"/>
                        <a:t>152</a:t>
                      </a:r>
                    </a:p>
                  </a:txBody>
                  <a:tcPr marL="121920" marR="121920" marT="60960" marB="60960"/>
                </a:tc>
                <a:tc>
                  <a:txBody>
                    <a:bodyPr/>
                    <a:lstStyle/>
                    <a:p>
                      <a:pPr lvl="0">
                        <a:buNone/>
                      </a:pPr>
                      <a:r>
                        <a:rPr lang="en-US" sz="1500"/>
                        <a:t>121</a:t>
                      </a:r>
                    </a:p>
                  </a:txBody>
                  <a:tcPr marL="121920" marR="121920" marT="60960" marB="60960"/>
                </a:tc>
                <a:tc>
                  <a:txBody>
                    <a:bodyPr/>
                    <a:lstStyle/>
                    <a:p>
                      <a:pPr lvl="0">
                        <a:buNone/>
                      </a:pPr>
                      <a:r>
                        <a:rPr lang="en-US" sz="1500"/>
                        <a:t>31</a:t>
                      </a:r>
                    </a:p>
                  </a:txBody>
                  <a:tcPr marL="121920" marR="121920" marT="60960" marB="60960"/>
                </a:tc>
                <a:extLst>
                  <a:ext uri="{0D108BD9-81ED-4DB2-BD59-A6C34878D82A}">
                    <a16:rowId xmlns:a16="http://schemas.microsoft.com/office/drawing/2014/main" val="2725652016"/>
                  </a:ext>
                </a:extLst>
              </a:tr>
              <a:tr h="345440">
                <a:tc>
                  <a:txBody>
                    <a:bodyPr/>
                    <a:lstStyle/>
                    <a:p>
                      <a:r>
                        <a:rPr lang="en-US" sz="1500" b="1"/>
                        <a:t>PTSD</a:t>
                      </a:r>
                    </a:p>
                  </a:txBody>
                  <a:tcPr marL="121920" marR="121920" marT="60960" marB="60960"/>
                </a:tc>
                <a:tc>
                  <a:txBody>
                    <a:bodyPr/>
                    <a:lstStyle/>
                    <a:p>
                      <a:r>
                        <a:rPr lang="en-US" sz="1500"/>
                        <a:t>57</a:t>
                      </a:r>
                    </a:p>
                  </a:txBody>
                  <a:tcPr marL="121920" marR="121920" marT="60960" marB="60960"/>
                </a:tc>
                <a:tc>
                  <a:txBody>
                    <a:bodyPr/>
                    <a:lstStyle/>
                    <a:p>
                      <a:r>
                        <a:rPr lang="en-US" sz="1500"/>
                        <a:t>45</a:t>
                      </a:r>
                    </a:p>
                  </a:txBody>
                  <a:tcPr marL="121920" marR="121920" marT="60960" marB="60960"/>
                </a:tc>
                <a:tc>
                  <a:txBody>
                    <a:bodyPr/>
                    <a:lstStyle/>
                    <a:p>
                      <a:r>
                        <a:rPr lang="en-US" sz="1500"/>
                        <a:t>12</a:t>
                      </a:r>
                    </a:p>
                  </a:txBody>
                  <a:tcPr marL="121920" marR="121920" marT="60960" marB="60960"/>
                </a:tc>
                <a:extLst>
                  <a:ext uri="{0D108BD9-81ED-4DB2-BD59-A6C34878D82A}">
                    <a16:rowId xmlns:a16="http://schemas.microsoft.com/office/drawing/2014/main" val="3791961486"/>
                  </a:ext>
                </a:extLst>
              </a:tr>
              <a:tr h="345440">
                <a:tc>
                  <a:txBody>
                    <a:bodyPr/>
                    <a:lstStyle/>
                    <a:p>
                      <a:r>
                        <a:rPr lang="en-US" sz="1500" b="1"/>
                        <a:t>Healthy</a:t>
                      </a:r>
                    </a:p>
                  </a:txBody>
                  <a:tcPr marL="121920" marR="121920" marT="60960" marB="60960"/>
                </a:tc>
                <a:tc>
                  <a:txBody>
                    <a:bodyPr/>
                    <a:lstStyle/>
                    <a:p>
                      <a:pPr lvl="0">
                        <a:buNone/>
                      </a:pPr>
                      <a:r>
                        <a:rPr lang="en-US" sz="1500"/>
                        <a:t>95</a:t>
                      </a:r>
                    </a:p>
                  </a:txBody>
                  <a:tcPr marL="121920" marR="121920" marT="60960" marB="60960"/>
                </a:tc>
                <a:tc>
                  <a:txBody>
                    <a:bodyPr/>
                    <a:lstStyle/>
                    <a:p>
                      <a:r>
                        <a:rPr lang="en-US" sz="1500"/>
                        <a:t>76</a:t>
                      </a:r>
                    </a:p>
                  </a:txBody>
                  <a:tcPr marL="121920" marR="121920" marT="60960" marB="60960"/>
                </a:tc>
                <a:tc>
                  <a:txBody>
                    <a:bodyPr/>
                    <a:lstStyle/>
                    <a:p>
                      <a:r>
                        <a:rPr lang="en-US" sz="1500" dirty="0"/>
                        <a:t>19</a:t>
                      </a:r>
                    </a:p>
                  </a:txBody>
                  <a:tcPr marL="121920" marR="121920" marT="60960" marB="60960"/>
                </a:tc>
                <a:extLst>
                  <a:ext uri="{0D108BD9-81ED-4DB2-BD59-A6C34878D82A}">
                    <a16:rowId xmlns:a16="http://schemas.microsoft.com/office/drawing/2014/main" val="3266820422"/>
                  </a:ext>
                </a:extLst>
              </a:tr>
            </a:tbl>
          </a:graphicData>
        </a:graphic>
      </p:graphicFrame>
      <p:sp>
        <p:nvSpPr>
          <p:cNvPr id="8" name="Google Shape;73;p16">
            <a:extLst>
              <a:ext uri="{FF2B5EF4-FFF2-40B4-BE49-F238E27FC236}">
                <a16:creationId xmlns:a16="http://schemas.microsoft.com/office/drawing/2014/main" id="{1B0BB954-7A32-E52F-0C95-C6580F072883}"/>
              </a:ext>
            </a:extLst>
          </p:cNvPr>
          <p:cNvSpPr txBox="1"/>
          <p:nvPr/>
        </p:nvSpPr>
        <p:spPr>
          <a:xfrm>
            <a:off x="9120336" y="6398762"/>
            <a:ext cx="4000000" cy="3692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800" dirty="0">
                <a:solidFill>
                  <a:schemeClr val="dk1"/>
                </a:solidFill>
                <a:latin typeface="Trebuchet MS"/>
                <a:sym typeface="Trebuchet MS"/>
              </a:rPr>
              <a:t>Fylaktou et al. (under review)</a:t>
            </a:r>
            <a:endParaRPr lang="en-US" sz="2489" dirty="0">
              <a:solidFill>
                <a:schemeClr val="dk1"/>
              </a:solidFill>
            </a:endParaRPr>
          </a:p>
        </p:txBody>
      </p:sp>
      <p:sp>
        <p:nvSpPr>
          <p:cNvPr id="9" name="Slide Number Placeholder 4">
            <a:extLst>
              <a:ext uri="{FF2B5EF4-FFF2-40B4-BE49-F238E27FC236}">
                <a16:creationId xmlns:a16="http://schemas.microsoft.com/office/drawing/2014/main" id="{C033B029-2E1D-64E1-FF58-7AE38D5BD071}"/>
              </a:ext>
            </a:extLst>
          </p:cNvPr>
          <p:cNvSpPr>
            <a:spLocks noGrp="1"/>
          </p:cNvSpPr>
          <p:nvPr>
            <p:ph type="sldNum" sz="quarter" idx="12"/>
          </p:nvPr>
        </p:nvSpPr>
        <p:spPr>
          <a:xfrm>
            <a:off x="8610600" y="6356350"/>
            <a:ext cx="2743200" cy="365125"/>
          </a:xfrm>
        </p:spPr>
        <p:txBody>
          <a:bodyPr>
            <a:normAutofit/>
          </a:bodyPr>
          <a:lstStyle/>
          <a:p>
            <a:fld id="{330EA680-D336-4FF7-8B7A-9848BB0A1C32}" type="slidenum">
              <a:rPr lang="en-US" smtClean="0"/>
              <a:t>34</a:t>
            </a:fld>
            <a:endParaRPr lang="en-US" dirty="0"/>
          </a:p>
        </p:txBody>
      </p:sp>
      <p:pic>
        <p:nvPicPr>
          <p:cNvPr id="10" name="Picture 9">
            <a:extLst>
              <a:ext uri="{FF2B5EF4-FFF2-40B4-BE49-F238E27FC236}">
                <a16:creationId xmlns:a16="http://schemas.microsoft.com/office/drawing/2014/main" id="{CAD7F47D-E843-711B-598E-52EABA892CC8}"/>
              </a:ext>
            </a:extLst>
          </p:cNvPr>
          <p:cNvPicPr>
            <a:picLocks noChangeAspect="1"/>
          </p:cNvPicPr>
          <p:nvPr/>
        </p:nvPicPr>
        <p:blipFill>
          <a:blip r:embed="rId2"/>
          <a:stretch>
            <a:fillRect/>
          </a:stretch>
        </p:blipFill>
        <p:spPr>
          <a:xfrm>
            <a:off x="6200686" y="2276872"/>
            <a:ext cx="5839299" cy="3425443"/>
          </a:xfrm>
          <a:prstGeom prst="rect">
            <a:avLst/>
          </a:prstGeom>
        </p:spPr>
      </p:pic>
    </p:spTree>
    <p:extLst>
      <p:ext uri="{BB962C8B-B14F-4D97-AF65-F5344CB8AC3E}">
        <p14:creationId xmlns:p14="http://schemas.microsoft.com/office/powerpoint/2010/main" val="1454363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46090-42E2-7D42-FAED-EE107BC4264F}"/>
              </a:ext>
            </a:extLst>
          </p:cNvPr>
          <p:cNvSpPr>
            <a:spLocks noGrp="1"/>
          </p:cNvSpPr>
          <p:nvPr>
            <p:ph type="title"/>
          </p:nvPr>
        </p:nvSpPr>
        <p:spPr/>
        <p:txBody>
          <a:bodyPr/>
          <a:lstStyle/>
          <a:p>
            <a:r>
              <a:rPr lang="en-US" dirty="0"/>
              <a:t>ANS Challenges</a:t>
            </a:r>
          </a:p>
        </p:txBody>
      </p:sp>
      <p:pic>
        <p:nvPicPr>
          <p:cNvPr id="4" name="Picture 3">
            <a:extLst>
              <a:ext uri="{FF2B5EF4-FFF2-40B4-BE49-F238E27FC236}">
                <a16:creationId xmlns:a16="http://schemas.microsoft.com/office/drawing/2014/main" id="{AFF54153-E785-4012-8E0B-DCBAF59E0B0E}"/>
              </a:ext>
            </a:extLst>
          </p:cNvPr>
          <p:cNvPicPr>
            <a:picLocks noChangeAspect="1"/>
          </p:cNvPicPr>
          <p:nvPr/>
        </p:nvPicPr>
        <p:blipFill rotWithShape="1">
          <a:blip r:embed="rId2"/>
          <a:srcRect l="50626" t="3477" r="22771" b="60639"/>
          <a:stretch/>
        </p:blipFill>
        <p:spPr>
          <a:xfrm>
            <a:off x="335360" y="2348880"/>
            <a:ext cx="4620924" cy="3134082"/>
          </a:xfrm>
          <a:prstGeom prst="rect">
            <a:avLst/>
          </a:prstGeom>
        </p:spPr>
      </p:pic>
      <p:pic>
        <p:nvPicPr>
          <p:cNvPr id="5" name="Picture 4">
            <a:extLst>
              <a:ext uri="{FF2B5EF4-FFF2-40B4-BE49-F238E27FC236}">
                <a16:creationId xmlns:a16="http://schemas.microsoft.com/office/drawing/2014/main" id="{16A26B37-F2FB-6F5C-626B-FCCBE90FE158}"/>
              </a:ext>
            </a:extLst>
          </p:cNvPr>
          <p:cNvPicPr>
            <a:picLocks noChangeAspect="1"/>
          </p:cNvPicPr>
          <p:nvPr/>
        </p:nvPicPr>
        <p:blipFill rotWithShape="1">
          <a:blip r:embed="rId2"/>
          <a:srcRect l="27581" t="40119" r="34590" b="-331"/>
          <a:stretch/>
        </p:blipFill>
        <p:spPr>
          <a:xfrm>
            <a:off x="5375919" y="1556792"/>
            <a:ext cx="6778863" cy="5026570"/>
          </a:xfrm>
          <a:prstGeom prst="rect">
            <a:avLst/>
          </a:prstGeom>
        </p:spPr>
      </p:pic>
      <p:sp>
        <p:nvSpPr>
          <p:cNvPr id="6" name="Google Shape;73;p16">
            <a:extLst>
              <a:ext uri="{FF2B5EF4-FFF2-40B4-BE49-F238E27FC236}">
                <a16:creationId xmlns:a16="http://schemas.microsoft.com/office/drawing/2014/main" id="{FE1F6BB0-1067-CBD0-01FE-DF761FEC6F97}"/>
              </a:ext>
            </a:extLst>
          </p:cNvPr>
          <p:cNvSpPr txBox="1"/>
          <p:nvPr/>
        </p:nvSpPr>
        <p:spPr>
          <a:xfrm>
            <a:off x="9984432" y="6451098"/>
            <a:ext cx="4000000" cy="410328"/>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1050" dirty="0">
                <a:solidFill>
                  <a:schemeClr val="dk1"/>
                </a:solidFill>
                <a:latin typeface="Trebuchet MS"/>
                <a:sym typeface="Trebuchet MS"/>
              </a:rPr>
              <a:t>Debnath et al. (2019)</a:t>
            </a:r>
            <a:endParaRPr lang="en-US" sz="2400" dirty="0">
              <a:solidFill>
                <a:schemeClr val="dk1"/>
              </a:solidFill>
            </a:endParaRPr>
          </a:p>
        </p:txBody>
      </p:sp>
    </p:spTree>
    <p:extLst>
      <p:ext uri="{BB962C8B-B14F-4D97-AF65-F5344CB8AC3E}">
        <p14:creationId xmlns:p14="http://schemas.microsoft.com/office/powerpoint/2010/main" val="117279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7095-244D-D89D-53DC-D3E84C35B6A0}"/>
              </a:ext>
            </a:extLst>
          </p:cNvPr>
          <p:cNvSpPr>
            <a:spLocks noGrp="1"/>
          </p:cNvSpPr>
          <p:nvPr>
            <p:ph type="title"/>
          </p:nvPr>
        </p:nvSpPr>
        <p:spPr/>
        <p:txBody>
          <a:bodyPr/>
          <a:lstStyle/>
          <a:p>
            <a:r>
              <a:rPr lang="en-US" dirty="0"/>
              <a:t>Feature extraction</a:t>
            </a:r>
          </a:p>
        </p:txBody>
      </p:sp>
      <p:pic>
        <p:nvPicPr>
          <p:cNvPr id="11" name="Picture 10" descr="A diagram of a brain wave&#10;&#10;Description automatically generated">
            <a:extLst>
              <a:ext uri="{FF2B5EF4-FFF2-40B4-BE49-F238E27FC236}">
                <a16:creationId xmlns:a16="http://schemas.microsoft.com/office/drawing/2014/main" id="{ACAC71AF-416F-686B-79DD-F7A001958192}"/>
              </a:ext>
            </a:extLst>
          </p:cNvPr>
          <p:cNvPicPr>
            <a:picLocks noChangeAspect="1"/>
          </p:cNvPicPr>
          <p:nvPr/>
        </p:nvPicPr>
        <p:blipFill rotWithShape="1">
          <a:blip r:embed="rId2"/>
          <a:srcRect b="52733"/>
          <a:stretch/>
        </p:blipFill>
        <p:spPr>
          <a:xfrm>
            <a:off x="191344" y="1596820"/>
            <a:ext cx="5998799" cy="3416356"/>
          </a:xfrm>
          <a:prstGeom prst="rect">
            <a:avLst/>
          </a:prstGeom>
        </p:spPr>
      </p:pic>
      <p:pic>
        <p:nvPicPr>
          <p:cNvPr id="4" name="Picture 3">
            <a:extLst>
              <a:ext uri="{FF2B5EF4-FFF2-40B4-BE49-F238E27FC236}">
                <a16:creationId xmlns:a16="http://schemas.microsoft.com/office/drawing/2014/main" id="{5FD03A4F-0699-BDC0-4D69-240CFA5C2ABB}"/>
              </a:ext>
            </a:extLst>
          </p:cNvPr>
          <p:cNvPicPr>
            <a:picLocks noChangeAspect="1"/>
          </p:cNvPicPr>
          <p:nvPr/>
        </p:nvPicPr>
        <p:blipFill>
          <a:blip r:embed="rId3"/>
          <a:srcRect r="268" b="6419"/>
          <a:stretch/>
        </p:blipFill>
        <p:spPr>
          <a:xfrm>
            <a:off x="6190143" y="1422164"/>
            <a:ext cx="5867390" cy="3591012"/>
          </a:xfrm>
          <a:prstGeom prst="rect">
            <a:avLst/>
          </a:prstGeom>
        </p:spPr>
      </p:pic>
      <p:sp>
        <p:nvSpPr>
          <p:cNvPr id="5" name="Google Shape;73;p16">
            <a:extLst>
              <a:ext uri="{FF2B5EF4-FFF2-40B4-BE49-F238E27FC236}">
                <a16:creationId xmlns:a16="http://schemas.microsoft.com/office/drawing/2014/main" id="{B5A44D05-A330-9326-0AB9-78D0D566D21A}"/>
              </a:ext>
            </a:extLst>
          </p:cNvPr>
          <p:cNvSpPr txBox="1"/>
          <p:nvPr/>
        </p:nvSpPr>
        <p:spPr>
          <a:xfrm>
            <a:off x="9120336" y="6398762"/>
            <a:ext cx="4000000" cy="3692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800" dirty="0">
                <a:solidFill>
                  <a:schemeClr val="dk1"/>
                </a:solidFill>
                <a:latin typeface="Trebuchet MS"/>
                <a:sym typeface="Trebuchet MS"/>
              </a:rPr>
              <a:t>Fylaktou et al. (under review)</a:t>
            </a:r>
            <a:endParaRPr lang="en-US" sz="2489" dirty="0">
              <a:solidFill>
                <a:schemeClr val="dk1"/>
              </a:solidFill>
            </a:endParaRPr>
          </a:p>
        </p:txBody>
      </p:sp>
    </p:spTree>
    <p:extLst>
      <p:ext uri="{BB962C8B-B14F-4D97-AF65-F5344CB8AC3E}">
        <p14:creationId xmlns:p14="http://schemas.microsoft.com/office/powerpoint/2010/main" val="2497454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1270-5F37-6437-C536-1C73E7DE5D9C}"/>
              </a:ext>
            </a:extLst>
          </p:cNvPr>
          <p:cNvSpPr>
            <a:spLocks noGrp="1"/>
          </p:cNvSpPr>
          <p:nvPr>
            <p:ph type="title"/>
          </p:nvPr>
        </p:nvSpPr>
        <p:spPr/>
        <p:txBody>
          <a:bodyPr/>
          <a:lstStyle/>
          <a:p>
            <a:r>
              <a:rPr lang="en-US" dirty="0"/>
              <a:t>Model pipeline</a:t>
            </a:r>
          </a:p>
        </p:txBody>
      </p:sp>
      <p:pic>
        <p:nvPicPr>
          <p:cNvPr id="4" name="Picture 3">
            <a:extLst>
              <a:ext uri="{FF2B5EF4-FFF2-40B4-BE49-F238E27FC236}">
                <a16:creationId xmlns:a16="http://schemas.microsoft.com/office/drawing/2014/main" id="{46E09FB1-F53D-501E-6EE7-EEAF089938DB}"/>
              </a:ext>
            </a:extLst>
          </p:cNvPr>
          <p:cNvPicPr>
            <a:picLocks noChangeAspect="1"/>
          </p:cNvPicPr>
          <p:nvPr/>
        </p:nvPicPr>
        <p:blipFill rotWithShape="1">
          <a:blip r:embed="rId2"/>
          <a:srcRect l="11120" t="-1138" r="17898" b="47937"/>
          <a:stretch/>
        </p:blipFill>
        <p:spPr>
          <a:xfrm>
            <a:off x="597698" y="1288506"/>
            <a:ext cx="10844217" cy="4556271"/>
          </a:xfrm>
          <a:prstGeom prst="rect">
            <a:avLst/>
          </a:prstGeom>
        </p:spPr>
      </p:pic>
      <p:sp>
        <p:nvSpPr>
          <p:cNvPr id="5" name="Google Shape;73;p16">
            <a:extLst>
              <a:ext uri="{FF2B5EF4-FFF2-40B4-BE49-F238E27FC236}">
                <a16:creationId xmlns:a16="http://schemas.microsoft.com/office/drawing/2014/main" id="{35D87FF9-4F0E-44D6-72DB-581DBD1D5CFB}"/>
              </a:ext>
            </a:extLst>
          </p:cNvPr>
          <p:cNvSpPr txBox="1"/>
          <p:nvPr/>
        </p:nvSpPr>
        <p:spPr>
          <a:xfrm>
            <a:off x="9120336" y="6398762"/>
            <a:ext cx="4000000" cy="3692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800" dirty="0">
                <a:solidFill>
                  <a:schemeClr val="dk1"/>
                </a:solidFill>
                <a:latin typeface="Trebuchet MS"/>
                <a:sym typeface="Trebuchet MS"/>
              </a:rPr>
              <a:t>Fylaktou et al. (under review)</a:t>
            </a:r>
            <a:endParaRPr lang="en-US" sz="2489" dirty="0">
              <a:solidFill>
                <a:schemeClr val="dk1"/>
              </a:solidFill>
            </a:endParaRPr>
          </a:p>
        </p:txBody>
      </p:sp>
    </p:spTree>
    <p:extLst>
      <p:ext uri="{BB962C8B-B14F-4D97-AF65-F5344CB8AC3E}">
        <p14:creationId xmlns:p14="http://schemas.microsoft.com/office/powerpoint/2010/main" val="3486204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CB3B-3449-D910-8076-4BF425A37A1E}"/>
              </a:ext>
            </a:extLst>
          </p:cNvPr>
          <p:cNvSpPr>
            <a:spLocks noGrp="1"/>
          </p:cNvSpPr>
          <p:nvPr>
            <p:ph type="title"/>
          </p:nvPr>
        </p:nvSpPr>
        <p:spPr/>
        <p:txBody>
          <a:bodyPr>
            <a:normAutofit fontScale="90000"/>
          </a:bodyPr>
          <a:lstStyle/>
          <a:p>
            <a:r>
              <a:rPr lang="en-US" dirty="0"/>
              <a:t>Disease Presence</a:t>
            </a:r>
            <a:br>
              <a:rPr lang="en-US" dirty="0"/>
            </a:br>
            <a:r>
              <a:rPr lang="en-US" dirty="0"/>
              <a:t>Model performance</a:t>
            </a:r>
          </a:p>
        </p:txBody>
      </p:sp>
      <p:pic>
        <p:nvPicPr>
          <p:cNvPr id="4" name="Picture 3" descr="A collage of graphs and diagrams&#10;&#10;Description automatically generated">
            <a:extLst>
              <a:ext uri="{FF2B5EF4-FFF2-40B4-BE49-F238E27FC236}">
                <a16:creationId xmlns:a16="http://schemas.microsoft.com/office/drawing/2014/main" id="{E7EC3448-3520-8D71-BB2D-D0F44912C54E}"/>
              </a:ext>
            </a:extLst>
          </p:cNvPr>
          <p:cNvPicPr>
            <a:picLocks noChangeAspect="1"/>
          </p:cNvPicPr>
          <p:nvPr/>
        </p:nvPicPr>
        <p:blipFill rotWithShape="1">
          <a:blip r:embed="rId2"/>
          <a:srcRect l="-169" t="6608" r="40236" b="48026"/>
          <a:stretch/>
        </p:blipFill>
        <p:spPr>
          <a:xfrm>
            <a:off x="419592" y="1443941"/>
            <a:ext cx="6349697" cy="2705140"/>
          </a:xfrm>
          <a:prstGeom prst="rect">
            <a:avLst/>
          </a:prstGeom>
        </p:spPr>
      </p:pic>
      <p:grpSp>
        <p:nvGrpSpPr>
          <p:cNvPr id="5" name="Group 4">
            <a:extLst>
              <a:ext uri="{FF2B5EF4-FFF2-40B4-BE49-F238E27FC236}">
                <a16:creationId xmlns:a16="http://schemas.microsoft.com/office/drawing/2014/main" id="{AEC7FE56-2D28-37E3-7D24-1DFED900591B}"/>
              </a:ext>
            </a:extLst>
          </p:cNvPr>
          <p:cNvGrpSpPr/>
          <p:nvPr/>
        </p:nvGrpSpPr>
        <p:grpSpPr>
          <a:xfrm>
            <a:off x="456883" y="4061489"/>
            <a:ext cx="6312406" cy="2705140"/>
            <a:chOff x="95731" y="1208311"/>
            <a:chExt cx="12005876" cy="5145039"/>
          </a:xfrm>
        </p:grpSpPr>
        <p:pic>
          <p:nvPicPr>
            <p:cNvPr id="6" name="Picture 5" descr="A collage of graphs and diagrams&#10;&#10;Description automatically generated">
              <a:extLst>
                <a:ext uri="{FF2B5EF4-FFF2-40B4-BE49-F238E27FC236}">
                  <a16:creationId xmlns:a16="http://schemas.microsoft.com/office/drawing/2014/main" id="{14C69999-EB3A-3F00-3BCF-C69B5F688F99}"/>
                </a:ext>
              </a:extLst>
            </p:cNvPr>
            <p:cNvPicPr>
              <a:picLocks noChangeAspect="1"/>
            </p:cNvPicPr>
            <p:nvPr/>
          </p:nvPicPr>
          <p:blipFill rotWithShape="1">
            <a:blip r:embed="rId2"/>
            <a:srcRect l="-49" t="51718" r="41237" b="4801"/>
            <a:stretch/>
          </p:blipFill>
          <p:spPr>
            <a:xfrm>
              <a:off x="95731" y="1356479"/>
              <a:ext cx="12005876" cy="4996871"/>
            </a:xfrm>
            <a:prstGeom prst="rect">
              <a:avLst/>
            </a:prstGeom>
          </p:spPr>
        </p:pic>
        <p:sp>
          <p:nvSpPr>
            <p:cNvPr id="7" name="Rectangle 6">
              <a:extLst>
                <a:ext uri="{FF2B5EF4-FFF2-40B4-BE49-F238E27FC236}">
                  <a16:creationId xmlns:a16="http://schemas.microsoft.com/office/drawing/2014/main" id="{70A0C98A-895D-6422-52AB-4F9F01DD7FA1}"/>
                </a:ext>
              </a:extLst>
            </p:cNvPr>
            <p:cNvSpPr/>
            <p:nvPr/>
          </p:nvSpPr>
          <p:spPr>
            <a:xfrm>
              <a:off x="239483" y="1208311"/>
              <a:ext cx="660400" cy="6059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69B9F518-9936-9656-FCAD-426F5F52D04C}"/>
                </a:ext>
              </a:extLst>
            </p:cNvPr>
            <p:cNvSpPr/>
            <p:nvPr/>
          </p:nvSpPr>
          <p:spPr>
            <a:xfrm>
              <a:off x="6103254" y="1353454"/>
              <a:ext cx="660400" cy="6059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9" name="Group 8">
            <a:extLst>
              <a:ext uri="{FF2B5EF4-FFF2-40B4-BE49-F238E27FC236}">
                <a16:creationId xmlns:a16="http://schemas.microsoft.com/office/drawing/2014/main" id="{E3BFCCD0-7A44-6C3B-C688-250F62897A06}"/>
              </a:ext>
            </a:extLst>
          </p:cNvPr>
          <p:cNvGrpSpPr/>
          <p:nvPr/>
        </p:nvGrpSpPr>
        <p:grpSpPr>
          <a:xfrm>
            <a:off x="6769288" y="2298444"/>
            <a:ext cx="5326177" cy="3425387"/>
            <a:chOff x="1227987" y="1353454"/>
            <a:chExt cx="8530992" cy="5486478"/>
          </a:xfrm>
        </p:grpSpPr>
        <p:pic>
          <p:nvPicPr>
            <p:cNvPr id="10" name="Picture 9" descr="A collage of graphs and diagrams&#10;&#10;Description automatically generated">
              <a:extLst>
                <a:ext uri="{FF2B5EF4-FFF2-40B4-BE49-F238E27FC236}">
                  <a16:creationId xmlns:a16="http://schemas.microsoft.com/office/drawing/2014/main" id="{F9AA22F2-E729-4BAA-727E-0E9A65D55FB9}"/>
                </a:ext>
              </a:extLst>
            </p:cNvPr>
            <p:cNvPicPr>
              <a:picLocks noChangeAspect="1"/>
            </p:cNvPicPr>
            <p:nvPr/>
          </p:nvPicPr>
          <p:blipFill rotWithShape="1">
            <a:blip r:embed="rId2"/>
            <a:srcRect l="58177" t="8099" r="6367" b="51213"/>
            <a:stretch/>
          </p:blipFill>
          <p:spPr>
            <a:xfrm>
              <a:off x="1227987" y="1361432"/>
              <a:ext cx="8530992" cy="5478500"/>
            </a:xfrm>
            <a:prstGeom prst="rect">
              <a:avLst/>
            </a:prstGeom>
          </p:spPr>
        </p:pic>
        <p:sp>
          <p:nvSpPr>
            <p:cNvPr id="11" name="Rectangle 10">
              <a:extLst>
                <a:ext uri="{FF2B5EF4-FFF2-40B4-BE49-F238E27FC236}">
                  <a16:creationId xmlns:a16="http://schemas.microsoft.com/office/drawing/2014/main" id="{72BE0EEB-5197-7FE9-1D38-415E5F246AA9}"/>
                </a:ext>
              </a:extLst>
            </p:cNvPr>
            <p:cNvSpPr/>
            <p:nvPr/>
          </p:nvSpPr>
          <p:spPr>
            <a:xfrm>
              <a:off x="1429654" y="1353454"/>
              <a:ext cx="660400" cy="6059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2" name="Google Shape;73;p16">
            <a:extLst>
              <a:ext uri="{FF2B5EF4-FFF2-40B4-BE49-F238E27FC236}">
                <a16:creationId xmlns:a16="http://schemas.microsoft.com/office/drawing/2014/main" id="{E5495B02-7AA3-4988-5C8B-0FE474763570}"/>
              </a:ext>
            </a:extLst>
          </p:cNvPr>
          <p:cNvSpPr txBox="1"/>
          <p:nvPr/>
        </p:nvSpPr>
        <p:spPr>
          <a:xfrm>
            <a:off x="9120336" y="6398762"/>
            <a:ext cx="4000000" cy="3692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800" dirty="0">
                <a:solidFill>
                  <a:schemeClr val="dk1"/>
                </a:solidFill>
                <a:latin typeface="Trebuchet MS"/>
                <a:sym typeface="Trebuchet MS"/>
              </a:rPr>
              <a:t>Fylaktou et al. (under review)</a:t>
            </a:r>
            <a:endParaRPr lang="en-US" sz="2489" dirty="0">
              <a:solidFill>
                <a:schemeClr val="dk1"/>
              </a:solidFill>
            </a:endParaRPr>
          </a:p>
        </p:txBody>
      </p:sp>
    </p:spTree>
    <p:extLst>
      <p:ext uri="{BB962C8B-B14F-4D97-AF65-F5344CB8AC3E}">
        <p14:creationId xmlns:p14="http://schemas.microsoft.com/office/powerpoint/2010/main" val="1141177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57EB-AB42-DA7C-C03D-7CE51F1F5A26}"/>
              </a:ext>
            </a:extLst>
          </p:cNvPr>
          <p:cNvSpPr>
            <a:spLocks noGrp="1"/>
          </p:cNvSpPr>
          <p:nvPr>
            <p:ph type="title"/>
          </p:nvPr>
        </p:nvSpPr>
        <p:spPr/>
        <p:txBody>
          <a:bodyPr>
            <a:normAutofit fontScale="90000"/>
          </a:bodyPr>
          <a:lstStyle/>
          <a:p>
            <a:r>
              <a:rPr lang="en-US" dirty="0"/>
              <a:t>Disease Severity</a:t>
            </a:r>
            <a:br>
              <a:rPr lang="en-US" dirty="0"/>
            </a:br>
            <a:r>
              <a:rPr lang="en-US" dirty="0"/>
              <a:t>Model Performance</a:t>
            </a:r>
          </a:p>
        </p:txBody>
      </p:sp>
      <p:pic>
        <p:nvPicPr>
          <p:cNvPr id="4" name="Picture 3" descr="A screenshot of a graph&#10;&#10;Description automatically generated">
            <a:extLst>
              <a:ext uri="{FF2B5EF4-FFF2-40B4-BE49-F238E27FC236}">
                <a16:creationId xmlns:a16="http://schemas.microsoft.com/office/drawing/2014/main" id="{592BD56F-F1A3-D2CA-9B54-12BE4AF43D56}"/>
              </a:ext>
            </a:extLst>
          </p:cNvPr>
          <p:cNvPicPr>
            <a:picLocks noChangeAspect="1"/>
          </p:cNvPicPr>
          <p:nvPr/>
        </p:nvPicPr>
        <p:blipFill>
          <a:blip r:embed="rId2"/>
          <a:srcRect l="10097" t="45" r="22407" b="41551"/>
          <a:stretch/>
        </p:blipFill>
        <p:spPr>
          <a:xfrm>
            <a:off x="119337" y="1844824"/>
            <a:ext cx="6947350" cy="3393979"/>
          </a:xfrm>
          <a:prstGeom prst="rect">
            <a:avLst/>
          </a:prstGeom>
        </p:spPr>
      </p:pic>
      <p:pic>
        <p:nvPicPr>
          <p:cNvPr id="5" name="Picture 4" descr="A screenshot of a graph&#10;&#10;Description automatically generated">
            <a:extLst>
              <a:ext uri="{FF2B5EF4-FFF2-40B4-BE49-F238E27FC236}">
                <a16:creationId xmlns:a16="http://schemas.microsoft.com/office/drawing/2014/main" id="{8D527901-382E-A822-7E5C-1FE27B624DC4}"/>
              </a:ext>
            </a:extLst>
          </p:cNvPr>
          <p:cNvPicPr>
            <a:picLocks noChangeAspect="1"/>
          </p:cNvPicPr>
          <p:nvPr/>
        </p:nvPicPr>
        <p:blipFill>
          <a:blip r:embed="rId2"/>
          <a:srcRect l="26527" t="61511" r="37354" b="-527"/>
          <a:stretch>
            <a:fillRect/>
          </a:stretch>
        </p:blipFill>
        <p:spPr>
          <a:xfrm>
            <a:off x="7248128" y="2258151"/>
            <a:ext cx="4912368" cy="2980652"/>
          </a:xfrm>
          <a:prstGeom prst="rect">
            <a:avLst/>
          </a:prstGeom>
        </p:spPr>
      </p:pic>
      <p:sp>
        <p:nvSpPr>
          <p:cNvPr id="6" name="Google Shape;73;p16">
            <a:extLst>
              <a:ext uri="{FF2B5EF4-FFF2-40B4-BE49-F238E27FC236}">
                <a16:creationId xmlns:a16="http://schemas.microsoft.com/office/drawing/2014/main" id="{F427502A-3140-21BF-1F98-4ED6EBEAA297}"/>
              </a:ext>
            </a:extLst>
          </p:cNvPr>
          <p:cNvSpPr txBox="1"/>
          <p:nvPr/>
        </p:nvSpPr>
        <p:spPr>
          <a:xfrm>
            <a:off x="9120336" y="6398762"/>
            <a:ext cx="4000000" cy="3692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800" dirty="0">
                <a:solidFill>
                  <a:schemeClr val="dk1"/>
                </a:solidFill>
                <a:latin typeface="Trebuchet MS"/>
                <a:sym typeface="Trebuchet MS"/>
              </a:rPr>
              <a:t>Fylaktou et al. (under review)</a:t>
            </a:r>
            <a:endParaRPr lang="en-US" sz="2489" dirty="0">
              <a:solidFill>
                <a:schemeClr val="dk1"/>
              </a:solidFill>
            </a:endParaRPr>
          </a:p>
        </p:txBody>
      </p:sp>
    </p:spTree>
    <p:extLst>
      <p:ext uri="{BB962C8B-B14F-4D97-AF65-F5344CB8AC3E}">
        <p14:creationId xmlns:p14="http://schemas.microsoft.com/office/powerpoint/2010/main" val="2947543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Intensive Care Rgb Color Icon Stock Illustration - Download Image Now - Icon  Symbol, Hospital, Bed - Furniture - iStock">
            <a:extLst>
              <a:ext uri="{FF2B5EF4-FFF2-40B4-BE49-F238E27FC236}">
                <a16:creationId xmlns:a16="http://schemas.microsoft.com/office/drawing/2014/main" id="{A8392CBA-14F7-0698-1FC7-FABE926826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89" t="15648" r="14724" b="19106"/>
          <a:stretch/>
        </p:blipFill>
        <p:spPr bwMode="auto">
          <a:xfrm>
            <a:off x="2049911" y="2435736"/>
            <a:ext cx="1555942" cy="1554480"/>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6" name="Picture 14" descr="Hospital photo3idea_studio Lineal Color icon">
            <a:extLst>
              <a:ext uri="{FF2B5EF4-FFF2-40B4-BE49-F238E27FC236}">
                <a16:creationId xmlns:a16="http://schemas.microsoft.com/office/drawing/2014/main" id="{025726D6-D786-B6F7-1D2F-FC6D60440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7791" y="2435736"/>
            <a:ext cx="1556418" cy="1554480"/>
          </a:xfrm>
          <a:prstGeom prst="rect">
            <a:avLst/>
          </a:prstGeom>
          <a:solidFill>
            <a:schemeClr val="bg1"/>
          </a:solidFill>
          <a:effectLst>
            <a:softEdge rad="50800"/>
          </a:effectLst>
        </p:spPr>
      </p:pic>
      <p:sp>
        <p:nvSpPr>
          <p:cNvPr id="8" name="TextBox 7">
            <a:extLst>
              <a:ext uri="{FF2B5EF4-FFF2-40B4-BE49-F238E27FC236}">
                <a16:creationId xmlns:a16="http://schemas.microsoft.com/office/drawing/2014/main" id="{9A962918-F28A-40BC-2189-6E637F63071D}"/>
              </a:ext>
            </a:extLst>
          </p:cNvPr>
          <p:cNvSpPr txBox="1"/>
          <p:nvPr/>
        </p:nvSpPr>
        <p:spPr>
          <a:xfrm>
            <a:off x="2018660" y="4365104"/>
            <a:ext cx="1555942" cy="584775"/>
          </a:xfrm>
          <a:prstGeom prst="rect">
            <a:avLst/>
          </a:prstGeom>
          <a:noFill/>
        </p:spPr>
        <p:txBody>
          <a:bodyPr wrap="square">
            <a:spAutoFit/>
          </a:bodyPr>
          <a:lstStyle/>
          <a:p>
            <a:pPr algn="ctr"/>
            <a:r>
              <a:rPr lang="en-US" sz="3200" b="1" dirty="0"/>
              <a:t>Prevent</a:t>
            </a:r>
            <a:endParaRPr lang="en-US" sz="3200" dirty="0"/>
          </a:p>
        </p:txBody>
      </p:sp>
      <p:sp>
        <p:nvSpPr>
          <p:cNvPr id="9" name="TextBox 8">
            <a:extLst>
              <a:ext uri="{FF2B5EF4-FFF2-40B4-BE49-F238E27FC236}">
                <a16:creationId xmlns:a16="http://schemas.microsoft.com/office/drawing/2014/main" id="{E9FEFEA8-557A-E69A-EBAB-E680CCDD7826}"/>
              </a:ext>
            </a:extLst>
          </p:cNvPr>
          <p:cNvSpPr txBox="1"/>
          <p:nvPr/>
        </p:nvSpPr>
        <p:spPr>
          <a:xfrm>
            <a:off x="5318267" y="4365104"/>
            <a:ext cx="1555942" cy="584775"/>
          </a:xfrm>
          <a:prstGeom prst="rect">
            <a:avLst/>
          </a:prstGeom>
          <a:noFill/>
        </p:spPr>
        <p:txBody>
          <a:bodyPr wrap="square">
            <a:spAutoFit/>
          </a:bodyPr>
          <a:lstStyle/>
          <a:p>
            <a:pPr algn="ctr"/>
            <a:r>
              <a:rPr lang="en-US" sz="3200" b="1" dirty="0"/>
              <a:t>Predict</a:t>
            </a:r>
            <a:endParaRPr lang="en-US" sz="3200" dirty="0"/>
          </a:p>
        </p:txBody>
      </p:sp>
      <p:sp>
        <p:nvSpPr>
          <p:cNvPr id="10" name="TextBox 9">
            <a:extLst>
              <a:ext uri="{FF2B5EF4-FFF2-40B4-BE49-F238E27FC236}">
                <a16:creationId xmlns:a16="http://schemas.microsoft.com/office/drawing/2014/main" id="{2FE3E0D2-DB7C-8175-DE22-AEF4AD16B71B}"/>
              </a:ext>
            </a:extLst>
          </p:cNvPr>
          <p:cNvSpPr txBox="1"/>
          <p:nvPr/>
        </p:nvSpPr>
        <p:spPr>
          <a:xfrm>
            <a:off x="8305644" y="4362467"/>
            <a:ext cx="2110836" cy="584775"/>
          </a:xfrm>
          <a:prstGeom prst="rect">
            <a:avLst/>
          </a:prstGeom>
          <a:noFill/>
        </p:spPr>
        <p:txBody>
          <a:bodyPr wrap="square">
            <a:spAutoFit/>
          </a:bodyPr>
          <a:lstStyle/>
          <a:p>
            <a:pPr algn="ctr"/>
            <a:r>
              <a:rPr lang="en-US" sz="3200" b="1" dirty="0"/>
              <a:t>Personalize</a:t>
            </a:r>
            <a:endParaRPr lang="en-US" sz="3200" dirty="0"/>
          </a:p>
        </p:txBody>
      </p:sp>
      <p:sp>
        <p:nvSpPr>
          <p:cNvPr id="2" name="TextBox 1">
            <a:extLst>
              <a:ext uri="{FF2B5EF4-FFF2-40B4-BE49-F238E27FC236}">
                <a16:creationId xmlns:a16="http://schemas.microsoft.com/office/drawing/2014/main" id="{E1B1FCB1-9F6E-92EA-BACC-48D898532C0B}"/>
              </a:ext>
            </a:extLst>
          </p:cNvPr>
          <p:cNvSpPr txBox="1"/>
          <p:nvPr/>
        </p:nvSpPr>
        <p:spPr>
          <a:xfrm>
            <a:off x="2667433" y="5661248"/>
            <a:ext cx="6857134" cy="523220"/>
          </a:xfrm>
          <a:prstGeom prst="rect">
            <a:avLst/>
          </a:prstGeom>
          <a:noFill/>
        </p:spPr>
        <p:txBody>
          <a:bodyPr wrap="none" rtlCol="0">
            <a:spAutoFit/>
          </a:bodyPr>
          <a:lstStyle/>
          <a:p>
            <a:r>
              <a:rPr lang="en-US" sz="2800" dirty="0"/>
              <a:t>Deploy Researched AI – Research Deployed AI</a:t>
            </a:r>
          </a:p>
        </p:txBody>
      </p:sp>
      <p:pic>
        <p:nvPicPr>
          <p:cNvPr id="3" name="Picture 2" descr="A black and white mouse with a circuit board in the shape of a mouse&#10;&#10;Description automatically generated">
            <a:extLst>
              <a:ext uri="{FF2B5EF4-FFF2-40B4-BE49-F238E27FC236}">
                <a16:creationId xmlns:a16="http://schemas.microsoft.com/office/drawing/2014/main" id="{2CE9F21C-AAE4-CC12-1EDC-303AB46B61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2184" y="1439742"/>
            <a:ext cx="1554480" cy="1554480"/>
          </a:xfrm>
          <a:prstGeom prst="rect">
            <a:avLst/>
          </a:prstGeom>
          <a:effectLst>
            <a:softEdge rad="50800"/>
          </a:effectLst>
        </p:spPr>
      </p:pic>
      <p:pic>
        <p:nvPicPr>
          <p:cNvPr id="7" name="Picture 6" descr="A drawing of a person with circuit board&#10;&#10;Description automatically generated">
            <a:extLst>
              <a:ext uri="{FF2B5EF4-FFF2-40B4-BE49-F238E27FC236}">
                <a16:creationId xmlns:a16="http://schemas.microsoft.com/office/drawing/2014/main" id="{347240D0-1E6F-0D8D-D340-7B3C91A7E8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4567" y="1439742"/>
            <a:ext cx="1554480" cy="1554480"/>
          </a:xfrm>
          <a:prstGeom prst="rect">
            <a:avLst/>
          </a:prstGeom>
          <a:effectLst>
            <a:softEdge rad="50800"/>
          </a:effectLst>
        </p:spPr>
      </p:pic>
      <p:pic>
        <p:nvPicPr>
          <p:cNvPr id="4" name="Picture 8" descr="Medically Accurate Male Nervous System – SciePro">
            <a:extLst>
              <a:ext uri="{FF2B5EF4-FFF2-40B4-BE49-F238E27FC236}">
                <a16:creationId xmlns:a16="http://schemas.microsoft.com/office/drawing/2014/main" id="{A275F8F5-8316-887C-20FD-9893F64DEA2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614" r="21614"/>
          <a:stretch/>
        </p:blipFill>
        <p:spPr bwMode="auto">
          <a:xfrm>
            <a:off x="8587609" y="2435736"/>
            <a:ext cx="1554480" cy="1554480"/>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696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60A9-E7B1-EADB-4068-35EAE6D1E26D}"/>
              </a:ext>
            </a:extLst>
          </p:cNvPr>
          <p:cNvSpPr>
            <a:spLocks noGrp="1"/>
          </p:cNvSpPr>
          <p:nvPr>
            <p:ph type="title"/>
          </p:nvPr>
        </p:nvSpPr>
        <p:spPr/>
        <p:txBody>
          <a:bodyPr/>
          <a:lstStyle/>
          <a:p>
            <a:r>
              <a:rPr lang="en-US" dirty="0"/>
              <a:t>Parsimonious models</a:t>
            </a:r>
          </a:p>
        </p:txBody>
      </p:sp>
      <p:pic>
        <p:nvPicPr>
          <p:cNvPr id="5" name="Picture 4">
            <a:extLst>
              <a:ext uri="{FF2B5EF4-FFF2-40B4-BE49-F238E27FC236}">
                <a16:creationId xmlns:a16="http://schemas.microsoft.com/office/drawing/2014/main" id="{7654B932-33C3-C35F-FC83-CED1BE90892A}"/>
              </a:ext>
            </a:extLst>
          </p:cNvPr>
          <p:cNvPicPr>
            <a:picLocks noChangeAspect="1"/>
          </p:cNvPicPr>
          <p:nvPr/>
        </p:nvPicPr>
        <p:blipFill>
          <a:blip r:embed="rId2"/>
          <a:stretch>
            <a:fillRect/>
          </a:stretch>
        </p:blipFill>
        <p:spPr>
          <a:xfrm>
            <a:off x="335360" y="1196752"/>
            <a:ext cx="11391222" cy="4182449"/>
          </a:xfrm>
          <a:prstGeom prst="rect">
            <a:avLst/>
          </a:prstGeom>
        </p:spPr>
      </p:pic>
      <p:sp>
        <p:nvSpPr>
          <p:cNvPr id="6" name="Google Shape;73;p16">
            <a:extLst>
              <a:ext uri="{FF2B5EF4-FFF2-40B4-BE49-F238E27FC236}">
                <a16:creationId xmlns:a16="http://schemas.microsoft.com/office/drawing/2014/main" id="{D06C2FB8-DBE0-006E-5AFE-9E71F596A323}"/>
              </a:ext>
            </a:extLst>
          </p:cNvPr>
          <p:cNvSpPr txBox="1"/>
          <p:nvPr/>
        </p:nvSpPr>
        <p:spPr>
          <a:xfrm>
            <a:off x="9120336" y="6398762"/>
            <a:ext cx="4000000" cy="3692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800" dirty="0">
                <a:solidFill>
                  <a:schemeClr val="dk1"/>
                </a:solidFill>
                <a:latin typeface="Trebuchet MS"/>
                <a:sym typeface="Trebuchet MS"/>
              </a:rPr>
              <a:t>Fylaktou et al. (under review)</a:t>
            </a:r>
            <a:endParaRPr lang="en-US" sz="2489" dirty="0">
              <a:solidFill>
                <a:schemeClr val="dk1"/>
              </a:solidFill>
            </a:endParaRPr>
          </a:p>
        </p:txBody>
      </p:sp>
    </p:spTree>
    <p:extLst>
      <p:ext uri="{BB962C8B-B14F-4D97-AF65-F5344CB8AC3E}">
        <p14:creationId xmlns:p14="http://schemas.microsoft.com/office/powerpoint/2010/main" val="3413819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ouse with a circuit board in the shape of a mouse&#10;&#10;Description automatically generated">
            <a:extLst>
              <a:ext uri="{FF2B5EF4-FFF2-40B4-BE49-F238E27FC236}">
                <a16:creationId xmlns:a16="http://schemas.microsoft.com/office/drawing/2014/main" id="{37D49FC0-07BB-7583-B612-05349FB054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8760" y="2651760"/>
            <a:ext cx="1554480" cy="1554480"/>
          </a:xfrm>
          <a:prstGeom prst="rect">
            <a:avLst/>
          </a:prstGeom>
          <a:effectLst>
            <a:softEdge rad="50800"/>
          </a:effectLst>
        </p:spPr>
      </p:pic>
      <p:sp>
        <p:nvSpPr>
          <p:cNvPr id="5" name="Title 1">
            <a:extLst>
              <a:ext uri="{FF2B5EF4-FFF2-40B4-BE49-F238E27FC236}">
                <a16:creationId xmlns:a16="http://schemas.microsoft.com/office/drawing/2014/main" id="{C4B91459-F43E-519B-DA79-F795669C5880}"/>
              </a:ext>
            </a:extLst>
          </p:cNvPr>
          <p:cNvSpPr txBox="1">
            <a:spLocks/>
          </p:cNvSpPr>
          <p:nvPr/>
        </p:nvSpPr>
        <p:spPr>
          <a:xfrm>
            <a:off x="1981200" y="109035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Preclinical AI</a:t>
            </a:r>
            <a:endParaRPr lang="en-CA" dirty="0"/>
          </a:p>
        </p:txBody>
      </p:sp>
      <p:grpSp>
        <p:nvGrpSpPr>
          <p:cNvPr id="12" name="Group 11">
            <a:extLst>
              <a:ext uri="{FF2B5EF4-FFF2-40B4-BE49-F238E27FC236}">
                <a16:creationId xmlns:a16="http://schemas.microsoft.com/office/drawing/2014/main" id="{DE0C77F8-B5DB-3200-1316-79BD10C3B5EE}"/>
              </a:ext>
            </a:extLst>
          </p:cNvPr>
          <p:cNvGrpSpPr/>
          <p:nvPr/>
        </p:nvGrpSpPr>
        <p:grpSpPr>
          <a:xfrm>
            <a:off x="2444884" y="4467226"/>
            <a:ext cx="2428357" cy="2004922"/>
            <a:chOff x="1822616" y="4517107"/>
            <a:chExt cx="2428357" cy="2004922"/>
          </a:xfrm>
        </p:grpSpPr>
        <p:pic>
          <p:nvPicPr>
            <p:cNvPr id="24578" name="Picture 2">
              <a:extLst>
                <a:ext uri="{FF2B5EF4-FFF2-40B4-BE49-F238E27FC236}">
                  <a16:creationId xmlns:a16="http://schemas.microsoft.com/office/drawing/2014/main" id="{917356CB-C8EC-1A11-D7F2-C03A2D244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4" y="4517107"/>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3F7558-65A3-B861-CCE8-C41A8706AC2E}"/>
                </a:ext>
              </a:extLst>
            </p:cNvPr>
            <p:cNvSpPr txBox="1"/>
            <p:nvPr/>
          </p:nvSpPr>
          <p:spPr>
            <a:xfrm>
              <a:off x="1822616" y="5906476"/>
              <a:ext cx="2428357" cy="615553"/>
            </a:xfrm>
            <a:prstGeom prst="rect">
              <a:avLst/>
            </a:prstGeom>
            <a:noFill/>
          </p:spPr>
          <p:txBody>
            <a:bodyPr wrap="none" rtlCol="0">
              <a:spAutoFit/>
            </a:bodyPr>
            <a:lstStyle/>
            <a:p>
              <a:pPr algn="ctr"/>
              <a:r>
                <a:rPr lang="en-US" dirty="0"/>
                <a:t>Shubham Debnath, PhD</a:t>
              </a:r>
            </a:p>
            <a:p>
              <a:pPr algn="ctr"/>
              <a:r>
                <a:rPr lang="en-US" sz="1600" dirty="0"/>
                <a:t>Senior Research Scientist</a:t>
              </a:r>
            </a:p>
          </p:txBody>
        </p:sp>
      </p:grpSp>
      <p:grpSp>
        <p:nvGrpSpPr>
          <p:cNvPr id="11" name="Group 10">
            <a:extLst>
              <a:ext uri="{FF2B5EF4-FFF2-40B4-BE49-F238E27FC236}">
                <a16:creationId xmlns:a16="http://schemas.microsoft.com/office/drawing/2014/main" id="{95BC721C-CE97-ADC2-EAEE-E10A1775D859}"/>
              </a:ext>
            </a:extLst>
          </p:cNvPr>
          <p:cNvGrpSpPr/>
          <p:nvPr/>
        </p:nvGrpSpPr>
        <p:grpSpPr>
          <a:xfrm>
            <a:off x="7284711" y="4467226"/>
            <a:ext cx="2462405" cy="1982460"/>
            <a:chOff x="4996002" y="4512414"/>
            <a:chExt cx="2462405" cy="1982460"/>
          </a:xfrm>
        </p:grpSpPr>
        <p:pic>
          <p:nvPicPr>
            <p:cNvPr id="24582" name="Picture 6">
              <a:extLst>
                <a:ext uri="{FF2B5EF4-FFF2-40B4-BE49-F238E27FC236}">
                  <a16:creationId xmlns:a16="http://schemas.microsoft.com/office/drawing/2014/main" id="{DE8D6C3C-249F-0BDF-28AF-227E889B6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1402" y="4512414"/>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FCCDDB-5097-5D9F-8A7E-167B2B024C87}"/>
                </a:ext>
              </a:extLst>
            </p:cNvPr>
            <p:cNvSpPr txBox="1"/>
            <p:nvPr/>
          </p:nvSpPr>
          <p:spPr>
            <a:xfrm>
              <a:off x="4996002" y="5879321"/>
              <a:ext cx="2462405" cy="615553"/>
            </a:xfrm>
            <a:prstGeom prst="rect">
              <a:avLst/>
            </a:prstGeom>
            <a:noFill/>
          </p:spPr>
          <p:txBody>
            <a:bodyPr wrap="none" rtlCol="0">
              <a:spAutoFit/>
            </a:bodyPr>
            <a:lstStyle/>
            <a:p>
              <a:pPr algn="ctr"/>
              <a:r>
                <a:rPr lang="en-US" dirty="0"/>
                <a:t>Todd Levy, PhD</a:t>
              </a:r>
            </a:p>
            <a:p>
              <a:pPr algn="ctr"/>
              <a:r>
                <a:rPr lang="en-US" sz="1600" dirty="0"/>
                <a:t>Senior Biomedical Engineer</a:t>
              </a:r>
            </a:p>
          </p:txBody>
        </p:sp>
      </p:grpSp>
      <p:sp>
        <p:nvSpPr>
          <p:cNvPr id="13" name="TextBox 12">
            <a:extLst>
              <a:ext uri="{FF2B5EF4-FFF2-40B4-BE49-F238E27FC236}">
                <a16:creationId xmlns:a16="http://schemas.microsoft.com/office/drawing/2014/main" id="{F3E8A2E9-31ED-C95F-F2B9-0AD7CD99C54F}"/>
              </a:ext>
            </a:extLst>
          </p:cNvPr>
          <p:cNvSpPr txBox="1"/>
          <p:nvPr/>
        </p:nvSpPr>
        <p:spPr>
          <a:xfrm>
            <a:off x="3201340" y="1918573"/>
            <a:ext cx="5789320" cy="646331"/>
          </a:xfrm>
          <a:prstGeom prst="rect">
            <a:avLst/>
          </a:prstGeom>
          <a:noFill/>
        </p:spPr>
        <p:txBody>
          <a:bodyPr wrap="square" rtlCol="0">
            <a:spAutoFit/>
          </a:bodyPr>
          <a:lstStyle/>
          <a:p>
            <a:pPr algn="ctr"/>
            <a:r>
              <a:rPr lang="en-US" dirty="0"/>
              <a:t>Develop algorithms that use neural recordings from preclinical models to diagnose &amp; predict disease states</a:t>
            </a:r>
          </a:p>
        </p:txBody>
      </p:sp>
    </p:spTree>
    <p:extLst>
      <p:ext uri="{BB962C8B-B14F-4D97-AF65-F5344CB8AC3E}">
        <p14:creationId xmlns:p14="http://schemas.microsoft.com/office/powerpoint/2010/main" val="1776224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351584" y="381881"/>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Decoding Vagus Nerve Signals related to Inflammation</a:t>
            </a:r>
            <a:endParaRPr lang="en-CA" dirty="0"/>
          </a:p>
        </p:txBody>
      </p:sp>
      <p:grpSp>
        <p:nvGrpSpPr>
          <p:cNvPr id="2" name="Group 1"/>
          <p:cNvGrpSpPr/>
          <p:nvPr/>
        </p:nvGrpSpPr>
        <p:grpSpPr>
          <a:xfrm>
            <a:off x="263352" y="1866380"/>
            <a:ext cx="8046493" cy="4527972"/>
            <a:chOff x="-60408" y="2062406"/>
            <a:chExt cx="8524846" cy="4797154"/>
          </a:xfrm>
        </p:grpSpPr>
        <p:pic>
          <p:nvPicPr>
            <p:cNvPr id="12" name="Picture 2" descr="\\swbislprd\fimrprd\Rat recordings\GE_Rat_TNF_1_7-27-17\GE Rat 2_5.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796" y="2310389"/>
              <a:ext cx="2128642" cy="15964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8" y="2062406"/>
              <a:ext cx="6396204" cy="4797154"/>
            </a:xfrm>
            <a:prstGeom prst="rect">
              <a:avLst/>
            </a:prstGeom>
          </p:spPr>
        </p:pic>
        <p:cxnSp>
          <p:nvCxnSpPr>
            <p:cNvPr id="14" name="Straight Connector 13"/>
            <p:cNvCxnSpPr>
              <a:cxnSpLocks/>
            </p:cNvCxnSpPr>
            <p:nvPr/>
          </p:nvCxnSpPr>
          <p:spPr>
            <a:xfrm flipH="1">
              <a:off x="3563888" y="2310389"/>
              <a:ext cx="2771907" cy="405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flipV="1">
              <a:off x="3653574" y="3906871"/>
              <a:ext cx="2682222" cy="831552"/>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23548" y="6463311"/>
            <a:ext cx="2160240" cy="338554"/>
          </a:xfrm>
          <a:prstGeom prst="rect">
            <a:avLst/>
          </a:prstGeom>
        </p:spPr>
        <p:txBody>
          <a:bodyPr wrap="square">
            <a:spAutoFit/>
          </a:bodyPr>
          <a:lstStyle/>
          <a:p>
            <a:r>
              <a:rPr lang="en-US" sz="1600" dirty="0">
                <a:solidFill>
                  <a:srgbClr val="000000"/>
                </a:solidFill>
              </a:rPr>
              <a:t>Zanos et al. 2018, PNAS</a:t>
            </a:r>
            <a:endParaRPr lang="en-US" sz="1600" dirty="0"/>
          </a:p>
        </p:txBody>
      </p:sp>
      <p:pic>
        <p:nvPicPr>
          <p:cNvPr id="16" name="Picture 15"/>
          <p:cNvPicPr>
            <a:picLocks noChangeAspect="1"/>
          </p:cNvPicPr>
          <p:nvPr/>
        </p:nvPicPr>
        <p:blipFill rotWithShape="1">
          <a:blip r:embed="rId5"/>
          <a:srcRect l="50818"/>
          <a:stretch/>
        </p:blipFill>
        <p:spPr>
          <a:xfrm>
            <a:off x="8600736" y="2100448"/>
            <a:ext cx="3312889" cy="2126424"/>
          </a:xfrm>
          <a:prstGeom prst="rect">
            <a:avLst/>
          </a:prstGeom>
        </p:spPr>
      </p:pic>
      <p:pic>
        <p:nvPicPr>
          <p:cNvPr id="8" name="Picture 7">
            <a:extLst>
              <a:ext uri="{FF2B5EF4-FFF2-40B4-BE49-F238E27FC236}">
                <a16:creationId xmlns:a16="http://schemas.microsoft.com/office/drawing/2014/main" id="{56E6CD53-9050-D58C-5116-4A14977B524D}"/>
              </a:ext>
            </a:extLst>
          </p:cNvPr>
          <p:cNvPicPr>
            <a:picLocks noChangeAspect="1"/>
          </p:cNvPicPr>
          <p:nvPr/>
        </p:nvPicPr>
        <p:blipFill rotWithShape="1">
          <a:blip r:embed="rId6"/>
          <a:srcRect r="2466"/>
          <a:stretch/>
        </p:blipFill>
        <p:spPr>
          <a:xfrm>
            <a:off x="6292241" y="4260497"/>
            <a:ext cx="5455405" cy="2104623"/>
          </a:xfrm>
          <a:prstGeom prst="rect">
            <a:avLst/>
          </a:prstGeom>
        </p:spPr>
      </p:pic>
      <p:sp>
        <p:nvSpPr>
          <p:cNvPr id="19" name="Rectangle 18">
            <a:extLst>
              <a:ext uri="{FF2B5EF4-FFF2-40B4-BE49-F238E27FC236}">
                <a16:creationId xmlns:a16="http://schemas.microsoft.com/office/drawing/2014/main" id="{A32AAFFC-B065-59B8-0482-D839E555CC5A}"/>
              </a:ext>
            </a:extLst>
          </p:cNvPr>
          <p:cNvSpPr/>
          <p:nvPr/>
        </p:nvSpPr>
        <p:spPr>
          <a:xfrm>
            <a:off x="4218439" y="6463311"/>
            <a:ext cx="3083270" cy="338554"/>
          </a:xfrm>
          <a:prstGeom prst="rect">
            <a:avLst/>
          </a:prstGeom>
        </p:spPr>
        <p:txBody>
          <a:bodyPr wrap="square">
            <a:spAutoFit/>
          </a:bodyPr>
          <a:lstStyle/>
          <a:p>
            <a:r>
              <a:rPr lang="en-US" sz="1600" dirty="0">
                <a:solidFill>
                  <a:srgbClr val="000000"/>
                </a:solidFill>
              </a:rPr>
              <a:t>Zanos et al. 2019, CSH </a:t>
            </a:r>
            <a:r>
              <a:rPr lang="en-US" sz="1600" dirty="0" err="1">
                <a:solidFill>
                  <a:srgbClr val="000000"/>
                </a:solidFill>
              </a:rPr>
              <a:t>Persp</a:t>
            </a:r>
            <a:r>
              <a:rPr lang="en-US" sz="1600" dirty="0">
                <a:solidFill>
                  <a:srgbClr val="000000"/>
                </a:solidFill>
              </a:rPr>
              <a:t> Med</a:t>
            </a:r>
            <a:endParaRPr lang="en-US" sz="1600" dirty="0"/>
          </a:p>
        </p:txBody>
      </p:sp>
      <p:pic>
        <p:nvPicPr>
          <p:cNvPr id="20" name="Picture 19" descr="A black and white mouse with a circuit board in the shape of a mouse&#10;&#10;Description automatically generated">
            <a:extLst>
              <a:ext uri="{FF2B5EF4-FFF2-40B4-BE49-F238E27FC236}">
                <a16:creationId xmlns:a16="http://schemas.microsoft.com/office/drawing/2014/main" id="{BA5C09D7-4E8C-9812-8A47-2AA2D8B2DA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3684" y="51119"/>
            <a:ext cx="1581428" cy="1581428"/>
          </a:xfrm>
          <a:prstGeom prst="rect">
            <a:avLst/>
          </a:prstGeom>
          <a:effectLst>
            <a:softEdge rad="50800"/>
          </a:effectLst>
        </p:spPr>
      </p:pic>
      <p:sp>
        <p:nvSpPr>
          <p:cNvPr id="6" name="Rectangle 5">
            <a:extLst>
              <a:ext uri="{FF2B5EF4-FFF2-40B4-BE49-F238E27FC236}">
                <a16:creationId xmlns:a16="http://schemas.microsoft.com/office/drawing/2014/main" id="{2E0E069E-439E-A77E-5528-7DE37A49FF5E}"/>
              </a:ext>
            </a:extLst>
          </p:cNvPr>
          <p:cNvSpPr/>
          <p:nvPr/>
        </p:nvSpPr>
        <p:spPr>
          <a:xfrm>
            <a:off x="9336360" y="6463311"/>
            <a:ext cx="3312889" cy="338554"/>
          </a:xfrm>
          <a:prstGeom prst="rect">
            <a:avLst/>
          </a:prstGeom>
        </p:spPr>
        <p:txBody>
          <a:bodyPr wrap="square">
            <a:spAutoFit/>
          </a:bodyPr>
          <a:lstStyle/>
          <a:p>
            <a:r>
              <a:rPr lang="en-US" sz="1600" dirty="0">
                <a:solidFill>
                  <a:srgbClr val="000000"/>
                </a:solidFill>
              </a:rPr>
              <a:t>Levy et al. 2020, J </a:t>
            </a:r>
            <a:r>
              <a:rPr lang="en-US" sz="1600" dirty="0" err="1">
                <a:solidFill>
                  <a:srgbClr val="000000"/>
                </a:solidFill>
              </a:rPr>
              <a:t>Neurosci</a:t>
            </a:r>
            <a:r>
              <a:rPr lang="en-US" sz="1600" dirty="0">
                <a:solidFill>
                  <a:srgbClr val="000000"/>
                </a:solidFill>
              </a:rPr>
              <a:t> Meth</a:t>
            </a:r>
            <a:endParaRPr lang="en-US" sz="1600" dirty="0"/>
          </a:p>
        </p:txBody>
      </p:sp>
    </p:spTree>
    <p:extLst>
      <p:ext uri="{BB962C8B-B14F-4D97-AF65-F5344CB8AC3E}">
        <p14:creationId xmlns:p14="http://schemas.microsoft.com/office/powerpoint/2010/main" val="3970063800"/>
      </p:ext>
    </p:extLst>
  </p:cSld>
  <p:clrMapOvr>
    <a:masterClrMapping/>
  </p:clrMapOvr>
  <mc:AlternateContent xmlns:mc="http://schemas.openxmlformats.org/markup-compatibility/2006" xmlns:p14="http://schemas.microsoft.com/office/powerpoint/2010/main">
    <mc:Choice Requires="p14">
      <p:transition spd="slow" p14:dur="2000" advTm="47861"/>
    </mc:Choice>
    <mc:Fallback xmlns="">
      <p:transition spd="slow" advTm="4786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2713-E3D7-F686-1205-F534BA46B3FE}"/>
              </a:ext>
            </a:extLst>
          </p:cNvPr>
          <p:cNvSpPr>
            <a:spLocks noGrp="1"/>
          </p:cNvSpPr>
          <p:nvPr>
            <p:ph type="title"/>
          </p:nvPr>
        </p:nvSpPr>
        <p:spPr>
          <a:xfrm>
            <a:off x="955848" y="274638"/>
            <a:ext cx="10972800" cy="1143000"/>
          </a:xfrm>
        </p:spPr>
        <p:txBody>
          <a:bodyPr>
            <a:normAutofit fontScale="90000"/>
          </a:bodyPr>
          <a:lstStyle/>
          <a:p>
            <a:r>
              <a:rPr lang="en-US" dirty="0"/>
              <a:t>Decoding Vagus Nerve Signals related</a:t>
            </a:r>
            <a:br>
              <a:rPr lang="en-US" dirty="0"/>
            </a:br>
            <a:r>
              <a:rPr lang="en-US" dirty="0"/>
              <a:t>to metabolic states</a:t>
            </a:r>
          </a:p>
        </p:txBody>
      </p:sp>
      <p:sp>
        <p:nvSpPr>
          <p:cNvPr id="17" name="Rectangle 16">
            <a:extLst>
              <a:ext uri="{FF2B5EF4-FFF2-40B4-BE49-F238E27FC236}">
                <a16:creationId xmlns:a16="http://schemas.microsoft.com/office/drawing/2014/main" id="{38D43C4A-A9A5-1807-0834-EA6D5176F164}"/>
              </a:ext>
            </a:extLst>
          </p:cNvPr>
          <p:cNvSpPr/>
          <p:nvPr/>
        </p:nvSpPr>
        <p:spPr>
          <a:xfrm>
            <a:off x="9378659" y="6414085"/>
            <a:ext cx="2801291" cy="338554"/>
          </a:xfrm>
          <a:prstGeom prst="rect">
            <a:avLst/>
          </a:prstGeom>
        </p:spPr>
        <p:txBody>
          <a:bodyPr wrap="square">
            <a:spAutoFit/>
          </a:bodyPr>
          <a:lstStyle/>
          <a:p>
            <a:r>
              <a:rPr lang="en-US" sz="1600" dirty="0">
                <a:solidFill>
                  <a:srgbClr val="000000"/>
                </a:solidFill>
              </a:rPr>
              <a:t>Masi et al. 2019, </a:t>
            </a:r>
            <a:r>
              <a:rPr lang="en-US" sz="1600" dirty="0" err="1">
                <a:solidFill>
                  <a:srgbClr val="000000"/>
                </a:solidFill>
              </a:rPr>
              <a:t>Bioelec</a:t>
            </a:r>
            <a:r>
              <a:rPr lang="en-US" sz="1600" dirty="0">
                <a:solidFill>
                  <a:srgbClr val="000000"/>
                </a:solidFill>
              </a:rPr>
              <a:t> Med</a:t>
            </a:r>
            <a:endParaRPr lang="en-US" sz="1600" dirty="0"/>
          </a:p>
        </p:txBody>
      </p:sp>
      <p:sp>
        <p:nvSpPr>
          <p:cNvPr id="18" name="Rectangle 17">
            <a:extLst>
              <a:ext uri="{FF2B5EF4-FFF2-40B4-BE49-F238E27FC236}">
                <a16:creationId xmlns:a16="http://schemas.microsoft.com/office/drawing/2014/main" id="{9FD4D4EF-995A-E139-D50B-A272B79DFDEE}"/>
              </a:ext>
            </a:extLst>
          </p:cNvPr>
          <p:cNvSpPr/>
          <p:nvPr/>
        </p:nvSpPr>
        <p:spPr>
          <a:xfrm>
            <a:off x="119336" y="6438026"/>
            <a:ext cx="3312889" cy="338554"/>
          </a:xfrm>
          <a:prstGeom prst="rect">
            <a:avLst/>
          </a:prstGeom>
        </p:spPr>
        <p:txBody>
          <a:bodyPr wrap="square">
            <a:spAutoFit/>
          </a:bodyPr>
          <a:lstStyle/>
          <a:p>
            <a:r>
              <a:rPr lang="en-US" sz="1600" dirty="0">
                <a:solidFill>
                  <a:srgbClr val="000000"/>
                </a:solidFill>
              </a:rPr>
              <a:t>Levy et al. 2020, J </a:t>
            </a:r>
            <a:r>
              <a:rPr lang="en-US" sz="1600" dirty="0" err="1">
                <a:solidFill>
                  <a:srgbClr val="000000"/>
                </a:solidFill>
              </a:rPr>
              <a:t>Neurosci</a:t>
            </a:r>
            <a:r>
              <a:rPr lang="en-US" sz="1600" dirty="0">
                <a:solidFill>
                  <a:srgbClr val="000000"/>
                </a:solidFill>
              </a:rPr>
              <a:t> Meth</a:t>
            </a:r>
            <a:endParaRPr lang="en-US" sz="1600" dirty="0"/>
          </a:p>
        </p:txBody>
      </p:sp>
      <p:pic>
        <p:nvPicPr>
          <p:cNvPr id="4" name="Picture 3">
            <a:extLst>
              <a:ext uri="{FF2B5EF4-FFF2-40B4-BE49-F238E27FC236}">
                <a16:creationId xmlns:a16="http://schemas.microsoft.com/office/drawing/2014/main" id="{33BC1C91-C37D-0D85-75F8-A31099492DD9}"/>
              </a:ext>
            </a:extLst>
          </p:cNvPr>
          <p:cNvPicPr>
            <a:picLocks noChangeAspect="1"/>
          </p:cNvPicPr>
          <p:nvPr/>
        </p:nvPicPr>
        <p:blipFill>
          <a:blip r:embed="rId2"/>
          <a:stretch>
            <a:fillRect/>
          </a:stretch>
        </p:blipFill>
        <p:spPr>
          <a:xfrm>
            <a:off x="5134861" y="1529049"/>
            <a:ext cx="6806984" cy="2150533"/>
          </a:xfrm>
          <a:prstGeom prst="rect">
            <a:avLst/>
          </a:prstGeom>
        </p:spPr>
      </p:pic>
      <p:graphicFrame>
        <p:nvGraphicFramePr>
          <p:cNvPr id="5" name="Object 4">
            <a:extLst>
              <a:ext uri="{FF2B5EF4-FFF2-40B4-BE49-F238E27FC236}">
                <a16:creationId xmlns:a16="http://schemas.microsoft.com/office/drawing/2014/main" id="{75E7DB9F-C2AE-3F8A-1933-E3DBA9292D93}"/>
              </a:ext>
            </a:extLst>
          </p:cNvPr>
          <p:cNvGraphicFramePr>
            <a:graphicFrameLocks noChangeAspect="1"/>
          </p:cNvGraphicFramePr>
          <p:nvPr/>
        </p:nvGraphicFramePr>
        <p:xfrm>
          <a:off x="291342" y="1430033"/>
          <a:ext cx="4724538" cy="2348566"/>
        </p:xfrm>
        <a:graphic>
          <a:graphicData uri="http://schemas.openxmlformats.org/presentationml/2006/ole">
            <mc:AlternateContent xmlns:mc="http://schemas.openxmlformats.org/markup-compatibility/2006">
              <mc:Choice xmlns:v="urn:schemas-microsoft-com:vml" Requires="v">
                <p:oleObj name="Prism 6" r:id="rId3" imgW="7272220" imgH="3384728" progId="Prism6.Document">
                  <p:embed/>
                </p:oleObj>
              </mc:Choice>
              <mc:Fallback>
                <p:oleObj name="Prism 6" r:id="rId3" imgW="7272220" imgH="3384728" progId="Prism6.Document">
                  <p:embed/>
                  <p:pic>
                    <p:nvPicPr>
                      <p:cNvPr id="5" name="Object 4">
                        <a:extLst>
                          <a:ext uri="{FF2B5EF4-FFF2-40B4-BE49-F238E27FC236}">
                            <a16:creationId xmlns:a16="http://schemas.microsoft.com/office/drawing/2014/main" id="{75E7DB9F-C2AE-3F8A-1933-E3DBA9292D93}"/>
                          </a:ext>
                        </a:extLst>
                      </p:cNvPr>
                      <p:cNvPicPr/>
                      <p:nvPr/>
                    </p:nvPicPr>
                    <p:blipFill>
                      <a:blip r:embed="rId4"/>
                      <a:stretch>
                        <a:fillRect/>
                      </a:stretch>
                    </p:blipFill>
                    <p:spPr>
                      <a:xfrm>
                        <a:off x="291342" y="1430033"/>
                        <a:ext cx="4724538" cy="2348566"/>
                      </a:xfrm>
                      <a:prstGeom prst="rect">
                        <a:avLst/>
                      </a:prstGeom>
                    </p:spPr>
                  </p:pic>
                </p:oleObj>
              </mc:Fallback>
            </mc:AlternateContent>
          </a:graphicData>
        </a:graphic>
      </p:graphicFrame>
      <p:pic>
        <p:nvPicPr>
          <p:cNvPr id="6" name="Content Placeholder 9">
            <a:extLst>
              <a:ext uri="{FF2B5EF4-FFF2-40B4-BE49-F238E27FC236}">
                <a16:creationId xmlns:a16="http://schemas.microsoft.com/office/drawing/2014/main" id="{4DA86189-BC4C-F851-24F4-A8CD769CBEF2}"/>
              </a:ext>
            </a:extLst>
          </p:cNvPr>
          <p:cNvPicPr>
            <a:picLocks noGrp="1" noChangeAspect="1"/>
          </p:cNvPicPr>
          <p:nvPr>
            <p:ph sz="half" idx="1"/>
          </p:nvPr>
        </p:nvPicPr>
        <p:blipFill>
          <a:blip r:embed="rId5"/>
          <a:stretch>
            <a:fillRect/>
          </a:stretch>
        </p:blipFill>
        <p:spPr>
          <a:xfrm>
            <a:off x="7824192" y="3816771"/>
            <a:ext cx="3489441" cy="2617080"/>
          </a:xfrm>
          <a:prstGeom prst="rect">
            <a:avLst/>
          </a:prstGeom>
        </p:spPr>
      </p:pic>
      <p:pic>
        <p:nvPicPr>
          <p:cNvPr id="7" name="Picture 6">
            <a:extLst>
              <a:ext uri="{FF2B5EF4-FFF2-40B4-BE49-F238E27FC236}">
                <a16:creationId xmlns:a16="http://schemas.microsoft.com/office/drawing/2014/main" id="{0C933F4F-6786-5B8E-37EB-91BE9FB5ED00}"/>
              </a:ext>
            </a:extLst>
          </p:cNvPr>
          <p:cNvPicPr>
            <a:picLocks noChangeAspect="1"/>
          </p:cNvPicPr>
          <p:nvPr/>
        </p:nvPicPr>
        <p:blipFill>
          <a:blip r:embed="rId6"/>
          <a:stretch>
            <a:fillRect/>
          </a:stretch>
        </p:blipFill>
        <p:spPr>
          <a:xfrm>
            <a:off x="1339030" y="3995880"/>
            <a:ext cx="5618845" cy="2202684"/>
          </a:xfrm>
          <a:prstGeom prst="rect">
            <a:avLst/>
          </a:prstGeom>
        </p:spPr>
      </p:pic>
      <p:pic>
        <p:nvPicPr>
          <p:cNvPr id="8" name="Picture 7" descr="A black and white mouse with a circuit board in the shape of a mouse&#10;&#10;Description automatically generated">
            <a:extLst>
              <a:ext uri="{FF2B5EF4-FFF2-40B4-BE49-F238E27FC236}">
                <a16:creationId xmlns:a16="http://schemas.microsoft.com/office/drawing/2014/main" id="{74880EC6-D560-5167-375B-7F46FAFF3C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3684" y="51119"/>
            <a:ext cx="1581428" cy="1581428"/>
          </a:xfrm>
          <a:prstGeom prst="rect">
            <a:avLst/>
          </a:prstGeom>
          <a:effectLst>
            <a:softEdge rad="50800"/>
          </a:effectLst>
        </p:spPr>
      </p:pic>
    </p:spTree>
    <p:extLst>
      <p:ext uri="{BB962C8B-B14F-4D97-AF65-F5344CB8AC3E}">
        <p14:creationId xmlns:p14="http://schemas.microsoft.com/office/powerpoint/2010/main" val="1215787854"/>
      </p:ext>
    </p:extLst>
  </p:cSld>
  <p:clrMapOvr>
    <a:masterClrMapping/>
  </p:clrMapOvr>
  <mc:AlternateContent xmlns:mc="http://schemas.openxmlformats.org/markup-compatibility/2006" xmlns:p14="http://schemas.microsoft.com/office/powerpoint/2010/main">
    <mc:Choice Requires="p14">
      <p:transition spd="slow" p14:dur="2000" advTm="56291"/>
    </mc:Choice>
    <mc:Fallback xmlns="">
      <p:transition spd="slow" advTm="5629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351584" y="381881"/>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Vagus Nerve Signals in a chronic implant mouse model</a:t>
            </a:r>
            <a:endParaRPr lang="en-CA" dirty="0"/>
          </a:p>
        </p:txBody>
      </p:sp>
      <p:grpSp>
        <p:nvGrpSpPr>
          <p:cNvPr id="4" name="Group 3">
            <a:extLst>
              <a:ext uri="{FF2B5EF4-FFF2-40B4-BE49-F238E27FC236}">
                <a16:creationId xmlns:a16="http://schemas.microsoft.com/office/drawing/2014/main" id="{226736C3-770D-12C5-3CCE-F088F6F576B8}"/>
              </a:ext>
            </a:extLst>
          </p:cNvPr>
          <p:cNvGrpSpPr/>
          <p:nvPr/>
        </p:nvGrpSpPr>
        <p:grpSpPr>
          <a:xfrm>
            <a:off x="551384" y="1844824"/>
            <a:ext cx="5171350" cy="1855675"/>
            <a:chOff x="5579312" y="13180204"/>
            <a:chExt cx="8212888" cy="3050396"/>
          </a:xfrm>
        </p:grpSpPr>
        <p:pic>
          <p:nvPicPr>
            <p:cNvPr id="6" name="Picture 5">
              <a:extLst>
                <a:ext uri="{FF2B5EF4-FFF2-40B4-BE49-F238E27FC236}">
                  <a16:creationId xmlns:a16="http://schemas.microsoft.com/office/drawing/2014/main" id="{D13A4361-AAB0-273F-D0E8-D947CA06BF06}"/>
                </a:ext>
              </a:extLst>
            </p:cNvPr>
            <p:cNvPicPr>
              <a:picLocks noChangeAspect="1"/>
            </p:cNvPicPr>
            <p:nvPr/>
          </p:nvPicPr>
          <p:blipFill>
            <a:blip r:embed="rId6"/>
            <a:stretch>
              <a:fillRect/>
            </a:stretch>
          </p:blipFill>
          <p:spPr>
            <a:xfrm>
              <a:off x="5579312" y="13210955"/>
              <a:ext cx="4783888" cy="3019645"/>
            </a:xfrm>
            <a:prstGeom prst="rect">
              <a:avLst/>
            </a:prstGeom>
          </p:spPr>
        </p:pic>
        <p:pic>
          <p:nvPicPr>
            <p:cNvPr id="10" name="Picture 9">
              <a:extLst>
                <a:ext uri="{FF2B5EF4-FFF2-40B4-BE49-F238E27FC236}">
                  <a16:creationId xmlns:a16="http://schemas.microsoft.com/office/drawing/2014/main" id="{BAA0AF59-DC42-A446-9A38-185F8D583798}"/>
                </a:ext>
              </a:extLst>
            </p:cNvPr>
            <p:cNvPicPr>
              <a:picLocks noChangeAspect="1"/>
            </p:cNvPicPr>
            <p:nvPr/>
          </p:nvPicPr>
          <p:blipFill>
            <a:blip r:embed="rId7"/>
            <a:stretch>
              <a:fillRect/>
            </a:stretch>
          </p:blipFill>
          <p:spPr>
            <a:xfrm>
              <a:off x="10647186" y="13180204"/>
              <a:ext cx="3145014" cy="3045331"/>
            </a:xfrm>
            <a:prstGeom prst="rect">
              <a:avLst/>
            </a:prstGeom>
          </p:spPr>
        </p:pic>
      </p:grpSp>
      <p:pic>
        <p:nvPicPr>
          <p:cNvPr id="11" name="Picture 10">
            <a:extLst>
              <a:ext uri="{FF2B5EF4-FFF2-40B4-BE49-F238E27FC236}">
                <a16:creationId xmlns:a16="http://schemas.microsoft.com/office/drawing/2014/main" id="{DB8B2F5C-3FC2-831C-84B2-27FF8578E125}"/>
              </a:ext>
            </a:extLst>
          </p:cNvPr>
          <p:cNvPicPr>
            <a:picLocks noChangeAspect="1"/>
          </p:cNvPicPr>
          <p:nvPr/>
        </p:nvPicPr>
        <p:blipFill rotWithShape="1">
          <a:blip r:embed="rId8"/>
          <a:srcRect l="3490" r="7589"/>
          <a:stretch/>
        </p:blipFill>
        <p:spPr>
          <a:xfrm>
            <a:off x="911424" y="3778409"/>
            <a:ext cx="4442227" cy="2520280"/>
          </a:xfrm>
          <a:prstGeom prst="rect">
            <a:avLst/>
          </a:prstGeom>
        </p:spPr>
      </p:pic>
      <p:sp>
        <p:nvSpPr>
          <p:cNvPr id="25" name="Rectangle 24">
            <a:extLst>
              <a:ext uri="{FF2B5EF4-FFF2-40B4-BE49-F238E27FC236}">
                <a16:creationId xmlns:a16="http://schemas.microsoft.com/office/drawing/2014/main" id="{66A80F52-89B3-F880-A7D8-98C6B3263E5E}"/>
              </a:ext>
            </a:extLst>
          </p:cNvPr>
          <p:cNvSpPr/>
          <p:nvPr/>
        </p:nvSpPr>
        <p:spPr>
          <a:xfrm>
            <a:off x="191344" y="6396473"/>
            <a:ext cx="2376264" cy="338554"/>
          </a:xfrm>
          <a:prstGeom prst="rect">
            <a:avLst/>
          </a:prstGeom>
        </p:spPr>
        <p:txBody>
          <a:bodyPr wrap="square">
            <a:spAutoFit/>
          </a:bodyPr>
          <a:lstStyle/>
          <a:p>
            <a:r>
              <a:rPr lang="en-US" sz="1600" dirty="0">
                <a:solidFill>
                  <a:srgbClr val="000000"/>
                </a:solidFill>
              </a:rPr>
              <a:t>Debnath et al. IJNS 2025</a:t>
            </a:r>
            <a:endParaRPr lang="en-US" sz="1600" dirty="0"/>
          </a:p>
        </p:txBody>
      </p:sp>
      <p:pic>
        <p:nvPicPr>
          <p:cNvPr id="26" name="Picture 25" descr="A black and white mouse with a circuit board in the shape of a mouse&#10;&#10;Description automatically generated">
            <a:extLst>
              <a:ext uri="{FF2B5EF4-FFF2-40B4-BE49-F238E27FC236}">
                <a16:creationId xmlns:a16="http://schemas.microsoft.com/office/drawing/2014/main" id="{BF632736-B0A5-9EC0-DEF1-9ABE02785D0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73684" y="51119"/>
            <a:ext cx="1581428" cy="1581428"/>
          </a:xfrm>
          <a:prstGeom prst="rect">
            <a:avLst/>
          </a:prstGeom>
          <a:effectLst>
            <a:softEdge rad="50800"/>
          </a:effectLst>
        </p:spPr>
      </p:pic>
      <p:pic>
        <p:nvPicPr>
          <p:cNvPr id="3" name="mouse3_3DLC_resnet50_VN_S_IIJul12shuffle1_70000_labeled (1)">
            <a:hlinkClick r:id="" action="ppaction://media"/>
            <a:extLst>
              <a:ext uri="{FF2B5EF4-FFF2-40B4-BE49-F238E27FC236}">
                <a16:creationId xmlns:a16="http://schemas.microsoft.com/office/drawing/2014/main" id="{D2826C73-84B4-D7AF-1FA7-27BF3DCFA489}"/>
              </a:ext>
            </a:extLst>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6741548" y="1954245"/>
            <a:ext cx="4442228" cy="4442228"/>
          </a:xfrm>
          <a:prstGeom prst="rect">
            <a:avLst/>
          </a:prstGeom>
        </p:spPr>
      </p:pic>
    </p:spTree>
    <p:custDataLst>
      <p:tags r:id="rId1"/>
    </p:custDataLst>
    <p:extLst>
      <p:ext uri="{BB962C8B-B14F-4D97-AF65-F5344CB8AC3E}">
        <p14:creationId xmlns:p14="http://schemas.microsoft.com/office/powerpoint/2010/main" val="680048968"/>
      </p:ext>
    </p:extLst>
  </p:cSld>
  <p:clrMapOvr>
    <a:masterClrMapping/>
  </p:clrMapOvr>
  <mc:AlternateContent xmlns:mc="http://schemas.openxmlformats.org/markup-compatibility/2006" xmlns:p14="http://schemas.microsoft.com/office/powerpoint/2010/main">
    <mc:Choice Requires="p14">
      <p:transition spd="slow" p14:dur="2000" advTm="143064"/>
    </mc:Choice>
    <mc:Fallback xmlns="">
      <p:transition spd="slow" advTm="1430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extLst>
    <p:ext uri="{E180D4A7-C9FB-4DFB-919C-405C955672EB}">
      <p14:showEvtLst xmlns:p14="http://schemas.microsoft.com/office/powerpoint/2010/main">
        <p14:playEvt time="98863" objId="3"/>
        <p14:pauseEvt time="115588" objId="3"/>
        <p14:seekEvt time="115588" objId="3" seek="44418"/>
        <p14:seekEvt time="115594" objId="3" seek="44418"/>
        <p14:resumeEvt time="115828" objId="3"/>
        <p14:stopEvt time="142278" objId="3"/>
        <p14:playEvt time="142280" objId="3"/>
        <p14:stopEvt time="143064" objId="3"/>
      </p14:showEvt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03FC0-0509-AE76-F078-E54C487EF5EB}"/>
              </a:ext>
            </a:extLst>
          </p:cNvPr>
          <p:cNvSpPr>
            <a:spLocks noGrp="1"/>
          </p:cNvSpPr>
          <p:nvPr>
            <p:ph type="title"/>
          </p:nvPr>
        </p:nvSpPr>
        <p:spPr/>
        <p:txBody>
          <a:bodyPr/>
          <a:lstStyle/>
          <a:p>
            <a:r>
              <a:rPr lang="en-US" dirty="0"/>
              <a:t>Chronic Vagus Nerve Recordings</a:t>
            </a:r>
          </a:p>
        </p:txBody>
      </p:sp>
      <p:grpSp>
        <p:nvGrpSpPr>
          <p:cNvPr id="21" name="Group 20">
            <a:extLst>
              <a:ext uri="{FF2B5EF4-FFF2-40B4-BE49-F238E27FC236}">
                <a16:creationId xmlns:a16="http://schemas.microsoft.com/office/drawing/2014/main" id="{E03F2595-FDCD-5FB3-E687-4FF72AACD5DE}"/>
              </a:ext>
            </a:extLst>
          </p:cNvPr>
          <p:cNvGrpSpPr/>
          <p:nvPr/>
        </p:nvGrpSpPr>
        <p:grpSpPr>
          <a:xfrm>
            <a:off x="5231904" y="1523940"/>
            <a:ext cx="7120365" cy="3057667"/>
            <a:chOff x="6279276" y="4168956"/>
            <a:chExt cx="5126367" cy="2201393"/>
          </a:xfrm>
        </p:grpSpPr>
        <p:pic>
          <p:nvPicPr>
            <p:cNvPr id="22" name="Picture 21">
              <a:extLst>
                <a:ext uri="{FF2B5EF4-FFF2-40B4-BE49-F238E27FC236}">
                  <a16:creationId xmlns:a16="http://schemas.microsoft.com/office/drawing/2014/main" id="{E1FB64D6-1EBF-A7F8-8740-9B5BE74459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3166" r="28600" b="71473"/>
            <a:stretch/>
          </p:blipFill>
          <p:spPr>
            <a:xfrm>
              <a:off x="6279276" y="4168956"/>
              <a:ext cx="5075364" cy="1963415"/>
            </a:xfrm>
            <a:prstGeom prst="rect">
              <a:avLst/>
            </a:prstGeom>
          </p:spPr>
        </p:pic>
        <p:sp>
          <p:nvSpPr>
            <p:cNvPr id="23" name="TextBox 22">
              <a:extLst>
                <a:ext uri="{FF2B5EF4-FFF2-40B4-BE49-F238E27FC236}">
                  <a16:creationId xmlns:a16="http://schemas.microsoft.com/office/drawing/2014/main" id="{69E3932E-FF2F-037D-FF55-1410180C68F3}"/>
                </a:ext>
              </a:extLst>
            </p:cNvPr>
            <p:cNvSpPr txBox="1"/>
            <p:nvPr/>
          </p:nvSpPr>
          <p:spPr>
            <a:xfrm>
              <a:off x="6330280" y="6031795"/>
              <a:ext cx="5075363" cy="338554"/>
            </a:xfrm>
            <a:prstGeom prst="rect">
              <a:avLst/>
            </a:prstGeom>
            <a:noFill/>
          </p:spPr>
          <p:txBody>
            <a:bodyPr wrap="square" rtlCol="0">
              <a:spAutoFit/>
            </a:bodyPr>
            <a:lstStyle/>
            <a:p>
              <a:pPr algn="ctr"/>
              <a:r>
                <a:rPr lang="en-US" sz="1600" dirty="0"/>
                <a:t>IL-1</a:t>
              </a:r>
              <a:r>
                <a:rPr lang="el-GR" sz="1600" dirty="0"/>
                <a:t>β</a:t>
              </a:r>
              <a:r>
                <a:rPr lang="en-US" sz="1600" dirty="0"/>
                <a:t> injection on day 137 after implant</a:t>
              </a:r>
            </a:p>
          </p:txBody>
        </p:sp>
      </p:grpSp>
      <p:pic>
        <p:nvPicPr>
          <p:cNvPr id="4" name="Picture 3">
            <a:extLst>
              <a:ext uri="{FF2B5EF4-FFF2-40B4-BE49-F238E27FC236}">
                <a16:creationId xmlns:a16="http://schemas.microsoft.com/office/drawing/2014/main" id="{24B4AF7C-9BA3-D988-621D-E252D442EDD6}"/>
              </a:ext>
            </a:extLst>
          </p:cNvPr>
          <p:cNvPicPr>
            <a:picLocks noChangeAspect="1"/>
          </p:cNvPicPr>
          <p:nvPr/>
        </p:nvPicPr>
        <p:blipFill rotWithShape="1">
          <a:blip r:embed="rId3"/>
          <a:srcRect l="47250" t="24835" r="16722" b="32115"/>
          <a:stretch/>
        </p:blipFill>
        <p:spPr>
          <a:xfrm>
            <a:off x="165497" y="1390342"/>
            <a:ext cx="4906138" cy="3297568"/>
          </a:xfrm>
          <a:prstGeom prst="rect">
            <a:avLst/>
          </a:prstGeom>
        </p:spPr>
      </p:pic>
      <p:sp>
        <p:nvSpPr>
          <p:cNvPr id="24" name="TextBox 23">
            <a:extLst>
              <a:ext uri="{FF2B5EF4-FFF2-40B4-BE49-F238E27FC236}">
                <a16:creationId xmlns:a16="http://schemas.microsoft.com/office/drawing/2014/main" id="{461FAFE4-ED18-147C-792C-1D3D9F5D7923}"/>
              </a:ext>
            </a:extLst>
          </p:cNvPr>
          <p:cNvSpPr txBox="1"/>
          <p:nvPr/>
        </p:nvSpPr>
        <p:spPr>
          <a:xfrm>
            <a:off x="1055440" y="4960093"/>
            <a:ext cx="8224431"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a:t>Predicting disease severity based on VN recordings</a:t>
            </a:r>
          </a:p>
          <a:p>
            <a:pPr marL="742950" lvl="1" indent="-285750">
              <a:buFont typeface="Arial" panose="020B0604020202020204" pitchFamily="34" charset="0"/>
              <a:buChar char="•"/>
            </a:pPr>
            <a:r>
              <a:rPr lang="en-US" sz="2400" dirty="0"/>
              <a:t>Rheumatoid Arthritis (CIA, CAIA models)</a:t>
            </a:r>
          </a:p>
          <a:p>
            <a:pPr marL="285750" indent="-285750">
              <a:buFont typeface="Arial" panose="020B0604020202020204" pitchFamily="34" charset="0"/>
              <a:buChar char="•"/>
            </a:pPr>
            <a:r>
              <a:rPr lang="en-US" sz="2400" dirty="0"/>
              <a:t>Predicting treatment efficacy based on baseline VN recordings</a:t>
            </a:r>
          </a:p>
          <a:p>
            <a:pPr marL="742950" lvl="1" indent="-285750">
              <a:buFont typeface="Arial" panose="020B0604020202020204" pitchFamily="34" charset="0"/>
              <a:buChar char="•"/>
            </a:pPr>
            <a:r>
              <a:rPr lang="en-US" sz="2400" dirty="0"/>
              <a:t>VN Stimulation</a:t>
            </a:r>
          </a:p>
        </p:txBody>
      </p:sp>
      <p:pic>
        <p:nvPicPr>
          <p:cNvPr id="6" name="Picture 5" descr="A black and white mouse with a circuit board in the shape of a mouse&#10;&#10;Description automatically generated">
            <a:extLst>
              <a:ext uri="{FF2B5EF4-FFF2-40B4-BE49-F238E27FC236}">
                <a16:creationId xmlns:a16="http://schemas.microsoft.com/office/drawing/2014/main" id="{B8102FCD-C94E-6F14-7BE2-1316A983D2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3684" y="51119"/>
            <a:ext cx="1581428" cy="1581428"/>
          </a:xfrm>
          <a:prstGeom prst="rect">
            <a:avLst/>
          </a:prstGeom>
          <a:effectLst>
            <a:softEdge rad="50800"/>
          </a:effectLst>
        </p:spPr>
      </p:pic>
      <p:sp>
        <p:nvSpPr>
          <p:cNvPr id="3" name="Rectangle 2">
            <a:extLst>
              <a:ext uri="{FF2B5EF4-FFF2-40B4-BE49-F238E27FC236}">
                <a16:creationId xmlns:a16="http://schemas.microsoft.com/office/drawing/2014/main" id="{D29A9646-24B9-119E-2E02-80864F9DB36D}"/>
              </a:ext>
            </a:extLst>
          </p:cNvPr>
          <p:cNvSpPr/>
          <p:nvPr/>
        </p:nvSpPr>
        <p:spPr>
          <a:xfrm>
            <a:off x="9835192" y="6399387"/>
            <a:ext cx="2376264" cy="338554"/>
          </a:xfrm>
          <a:prstGeom prst="rect">
            <a:avLst/>
          </a:prstGeom>
        </p:spPr>
        <p:txBody>
          <a:bodyPr wrap="square">
            <a:spAutoFit/>
          </a:bodyPr>
          <a:lstStyle/>
          <a:p>
            <a:r>
              <a:rPr lang="en-US" sz="1600" dirty="0">
                <a:solidFill>
                  <a:srgbClr val="000000"/>
                </a:solidFill>
              </a:rPr>
              <a:t>Debnath et al. IJNS 2025</a:t>
            </a:r>
            <a:endParaRPr lang="en-US" sz="1600" dirty="0"/>
          </a:p>
        </p:txBody>
      </p:sp>
    </p:spTree>
    <p:extLst>
      <p:ext uri="{BB962C8B-B14F-4D97-AF65-F5344CB8AC3E}">
        <p14:creationId xmlns:p14="http://schemas.microsoft.com/office/powerpoint/2010/main" val="2260456744"/>
      </p:ext>
    </p:extLst>
  </p:cSld>
  <p:clrMapOvr>
    <a:masterClrMapping/>
  </p:clrMapOvr>
  <mc:AlternateContent xmlns:mc="http://schemas.openxmlformats.org/markup-compatibility/2006" xmlns:p14="http://schemas.microsoft.com/office/powerpoint/2010/main">
    <mc:Choice Requires="p14">
      <p:transition spd="slow" p14:dur="2000" advTm="170132"/>
    </mc:Choice>
    <mc:Fallback xmlns="">
      <p:transition spd="slow" advTm="17013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A82F-FA16-6135-D229-F0A2BEE22AD0}"/>
              </a:ext>
            </a:extLst>
          </p:cNvPr>
          <p:cNvSpPr>
            <a:spLocks noGrp="1"/>
          </p:cNvSpPr>
          <p:nvPr>
            <p:ph type="title"/>
          </p:nvPr>
        </p:nvSpPr>
        <p:spPr/>
        <p:txBody>
          <a:bodyPr/>
          <a:lstStyle/>
          <a:p>
            <a:r>
              <a:rPr lang="en-US" dirty="0"/>
              <a:t>Lessons Learned</a:t>
            </a:r>
          </a:p>
        </p:txBody>
      </p:sp>
      <p:sp>
        <p:nvSpPr>
          <p:cNvPr id="4" name="Content Placeholder 1">
            <a:extLst>
              <a:ext uri="{FF2B5EF4-FFF2-40B4-BE49-F238E27FC236}">
                <a16:creationId xmlns:a16="http://schemas.microsoft.com/office/drawing/2014/main" id="{AACBFDE3-1668-47A2-0CA1-B8FCB71AACA3}"/>
              </a:ext>
            </a:extLst>
          </p:cNvPr>
          <p:cNvSpPr txBox="1">
            <a:spLocks/>
          </p:cNvSpPr>
          <p:nvPr/>
        </p:nvSpPr>
        <p:spPr>
          <a:xfrm>
            <a:off x="461964" y="1313645"/>
            <a:ext cx="6714156" cy="513969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solidFill>
                  <a:schemeClr val="tx1"/>
                </a:solidFill>
              </a:rPr>
              <a:t>AI as a tool</a:t>
            </a:r>
          </a:p>
          <a:p>
            <a:pPr marL="457200" indent="-457200" algn="l">
              <a:buFont typeface="Arial" panose="020B0604020202020204" pitchFamily="34" charset="0"/>
              <a:buChar char="•"/>
            </a:pPr>
            <a:r>
              <a:rPr lang="en-US" sz="2000" dirty="0">
                <a:solidFill>
                  <a:schemeClr val="tx1"/>
                </a:solidFill>
              </a:rPr>
              <a:t>Point-of-care</a:t>
            </a:r>
          </a:p>
          <a:p>
            <a:pPr marL="457200" indent="-457200" algn="l">
              <a:buFont typeface="Arial" panose="020B0604020202020204" pitchFamily="34" charset="0"/>
              <a:buChar char="•"/>
            </a:pPr>
            <a:r>
              <a:rPr lang="en-US" sz="2000" dirty="0">
                <a:solidFill>
                  <a:schemeClr val="tx1"/>
                </a:solidFill>
              </a:rPr>
              <a:t>Operations</a:t>
            </a:r>
          </a:p>
          <a:p>
            <a:pPr marL="457200" indent="-457200" algn="l">
              <a:buFont typeface="Arial" panose="020B0604020202020204" pitchFamily="34" charset="0"/>
              <a:buChar char="•"/>
            </a:pPr>
            <a:r>
              <a:rPr lang="en-US" sz="2000" dirty="0">
                <a:solidFill>
                  <a:schemeClr val="tx1"/>
                </a:solidFill>
              </a:rPr>
              <a:t>Anatomy / Device optimization</a:t>
            </a:r>
          </a:p>
          <a:p>
            <a:pPr algn="l"/>
            <a:endParaRPr lang="en-US" sz="2000" dirty="0">
              <a:solidFill>
                <a:schemeClr val="tx1"/>
              </a:solidFill>
            </a:endParaRPr>
          </a:p>
          <a:p>
            <a:pPr algn="l"/>
            <a:r>
              <a:rPr lang="en-US" sz="2000" dirty="0">
                <a:solidFill>
                  <a:schemeClr val="tx1"/>
                </a:solidFill>
              </a:rPr>
              <a:t>From the health system standpoint</a:t>
            </a:r>
          </a:p>
          <a:p>
            <a:pPr marL="457200" indent="-457200" algn="l">
              <a:buFont typeface="Arial" panose="020B0604020202020204" pitchFamily="34" charset="0"/>
              <a:buChar char="•"/>
            </a:pPr>
            <a:r>
              <a:rPr lang="en-US" sz="2000" dirty="0">
                <a:solidFill>
                  <a:schemeClr val="tx1"/>
                </a:solidFill>
              </a:rPr>
              <a:t>Not everything needs to (should) be solved with AI</a:t>
            </a:r>
          </a:p>
          <a:p>
            <a:pPr marL="457200" indent="-457200" algn="l">
              <a:buFont typeface="Arial" panose="020B0604020202020204" pitchFamily="34" charset="0"/>
              <a:buChar char="•"/>
            </a:pPr>
            <a:r>
              <a:rPr lang="en-US" sz="2000" dirty="0">
                <a:solidFill>
                  <a:schemeClr val="tx1"/>
                </a:solidFill>
              </a:rPr>
              <a:t>Find and foster clinical AI champions</a:t>
            </a:r>
          </a:p>
          <a:p>
            <a:pPr marL="457200" indent="-457200" algn="l">
              <a:buFont typeface="Arial" panose="020B0604020202020204" pitchFamily="34" charset="0"/>
              <a:buChar char="•"/>
            </a:pPr>
            <a:r>
              <a:rPr lang="en-US" sz="2000" dirty="0">
                <a:solidFill>
                  <a:schemeClr val="tx1"/>
                </a:solidFill>
              </a:rPr>
              <a:t>Develop system-wide validation/deployment pipelines</a:t>
            </a:r>
          </a:p>
          <a:p>
            <a:pPr marL="457200" indent="-457200" algn="l">
              <a:buFont typeface="Arial" panose="020B0604020202020204" pitchFamily="34" charset="0"/>
              <a:buChar char="•"/>
            </a:pPr>
            <a:r>
              <a:rPr lang="en-US" sz="2000" dirty="0">
                <a:solidFill>
                  <a:schemeClr val="tx1"/>
                </a:solidFill>
              </a:rPr>
              <a:t>“Deploy researched AI, research deployed AI”</a:t>
            </a:r>
          </a:p>
          <a:p>
            <a:pPr algn="l"/>
            <a:endParaRPr lang="en-US" sz="2000" dirty="0">
              <a:solidFill>
                <a:schemeClr val="tx1"/>
              </a:solidFill>
            </a:endParaRPr>
          </a:p>
          <a:p>
            <a:pPr algn="l"/>
            <a:r>
              <a:rPr lang="en-US" sz="2000" dirty="0">
                <a:solidFill>
                  <a:schemeClr val="tx1"/>
                </a:solidFill>
              </a:rPr>
              <a:t>For the field</a:t>
            </a:r>
          </a:p>
          <a:p>
            <a:pPr marL="285750" indent="-285750" algn="l">
              <a:buFont typeface="Arial" panose="020B0604020202020204" pitchFamily="34" charset="0"/>
              <a:buChar char="•"/>
            </a:pPr>
            <a:r>
              <a:rPr lang="en-US" sz="2000" dirty="0">
                <a:solidFill>
                  <a:schemeClr val="tx1"/>
                </a:solidFill>
              </a:rPr>
              <a:t>Not everything needs to be </a:t>
            </a:r>
            <a:r>
              <a:rPr lang="en-US" sz="2000" dirty="0" err="1">
                <a:solidFill>
                  <a:schemeClr val="tx1"/>
                </a:solidFill>
              </a:rPr>
              <a:t>genAI</a:t>
            </a:r>
            <a:r>
              <a:rPr lang="en-US" sz="2000" dirty="0">
                <a:solidFill>
                  <a:schemeClr val="tx1"/>
                </a:solidFill>
              </a:rPr>
              <a:t> </a:t>
            </a:r>
          </a:p>
          <a:p>
            <a:pPr marL="285750" indent="-285750" algn="l">
              <a:buFont typeface="Arial" panose="020B0604020202020204" pitchFamily="34" charset="0"/>
              <a:buChar char="•"/>
            </a:pPr>
            <a:r>
              <a:rPr lang="en-US" sz="2000" dirty="0">
                <a:solidFill>
                  <a:schemeClr val="tx1"/>
                </a:solidFill>
              </a:rPr>
              <a:t>“There’s always money in the banana stand”</a:t>
            </a:r>
          </a:p>
          <a:p>
            <a:pPr algn="l"/>
            <a:endParaRPr lang="en-US" sz="1800" dirty="0">
              <a:solidFill>
                <a:schemeClr val="tx1"/>
              </a:solidFill>
            </a:endParaRPr>
          </a:p>
        </p:txBody>
      </p:sp>
      <p:pic>
        <p:nvPicPr>
          <p:cNvPr id="5" name="Picture 2" descr="Our weekly cartoon: Healthcare disruption - MedCity News">
            <a:extLst>
              <a:ext uri="{FF2B5EF4-FFF2-40B4-BE49-F238E27FC236}">
                <a16:creationId xmlns:a16="http://schemas.microsoft.com/office/drawing/2014/main" id="{7483CFCD-6ADF-6E5C-5A5D-77856239D0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8996" y="1923615"/>
            <a:ext cx="4760528"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11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7049641E-322B-1026-C723-B6CD19C99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46" y="1124744"/>
            <a:ext cx="1097280" cy="109728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CE65FDB-EB59-6E19-35E1-D597CB6CD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223" y="1683648"/>
            <a:ext cx="1097280" cy="109728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7198FD5-3C12-015B-D729-AA15FF154ACE}"/>
              </a:ext>
            </a:extLst>
          </p:cNvPr>
          <p:cNvPicPr>
            <a:picLocks noChangeAspect="1"/>
          </p:cNvPicPr>
          <p:nvPr/>
        </p:nvPicPr>
        <p:blipFill>
          <a:blip r:embed="rId4"/>
          <a:stretch>
            <a:fillRect/>
          </a:stretch>
        </p:blipFill>
        <p:spPr>
          <a:xfrm>
            <a:off x="635765" y="2475736"/>
            <a:ext cx="1097280" cy="1097280"/>
          </a:xfrm>
          <a:prstGeom prst="ellipse">
            <a:avLst/>
          </a:prstGeom>
          <a:effectLst>
            <a:outerShdw blurRad="50800" dist="38100" dir="2700000" algn="tl" rotWithShape="0">
              <a:prstClr val="black">
                <a:alpha val="40000"/>
              </a:prstClr>
            </a:outerShdw>
          </a:effectLst>
        </p:spPr>
      </p:pic>
      <p:pic>
        <p:nvPicPr>
          <p:cNvPr id="7" name="Picture 8">
            <a:extLst>
              <a:ext uri="{FF2B5EF4-FFF2-40B4-BE49-F238E27FC236}">
                <a16:creationId xmlns:a16="http://schemas.microsoft.com/office/drawing/2014/main" id="{56CFAF08-5E35-C417-B1BE-45EDF8757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969" y="2996952"/>
            <a:ext cx="1098534" cy="109728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3405C836-A498-C426-83F9-120420E4A6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646" y="3789040"/>
            <a:ext cx="1097280" cy="109728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CD85AC3-AEC4-7118-A6B9-FD83B2C19FEC}"/>
              </a:ext>
            </a:extLst>
          </p:cNvPr>
          <p:cNvPicPr>
            <a:picLocks noChangeAspect="1"/>
          </p:cNvPicPr>
          <p:nvPr/>
        </p:nvPicPr>
        <p:blipFill rotWithShape="1">
          <a:blip r:embed="rId7"/>
          <a:srcRect r="39261" b="11135"/>
          <a:stretch/>
        </p:blipFill>
        <p:spPr>
          <a:xfrm>
            <a:off x="1971843" y="4365104"/>
            <a:ext cx="1097660" cy="1097280"/>
          </a:xfrm>
          <a:prstGeom prst="ellipse">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15597578-1C79-A62C-36D6-8E1011CDA7B5}"/>
              </a:ext>
            </a:extLst>
          </p:cNvPr>
          <p:cNvPicPr>
            <a:picLocks noChangeAspect="1"/>
          </p:cNvPicPr>
          <p:nvPr/>
        </p:nvPicPr>
        <p:blipFill>
          <a:blip r:embed="rId8"/>
          <a:stretch>
            <a:fillRect/>
          </a:stretch>
        </p:blipFill>
        <p:spPr>
          <a:xfrm>
            <a:off x="8982772" y="260648"/>
            <a:ext cx="1097280" cy="1097280"/>
          </a:xfrm>
          <a:prstGeom prst="ellipse">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26E9BA33-5FDC-A272-99A8-FCABB975E648}"/>
              </a:ext>
            </a:extLst>
          </p:cNvPr>
          <p:cNvPicPr>
            <a:picLocks noChangeAspect="1"/>
          </p:cNvPicPr>
          <p:nvPr/>
        </p:nvPicPr>
        <p:blipFill>
          <a:blip r:embed="rId9"/>
          <a:stretch>
            <a:fillRect/>
          </a:stretch>
        </p:blipFill>
        <p:spPr>
          <a:xfrm>
            <a:off x="10435153" y="1099461"/>
            <a:ext cx="1097280" cy="1097280"/>
          </a:xfrm>
          <a:prstGeom prst="ellipse">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8F9F0B3B-0235-9396-1723-DB5F75C232BE}"/>
              </a:ext>
            </a:extLst>
          </p:cNvPr>
          <p:cNvPicPr>
            <a:picLocks noChangeAspect="1"/>
          </p:cNvPicPr>
          <p:nvPr/>
        </p:nvPicPr>
        <p:blipFill rotWithShape="1">
          <a:blip r:embed="rId10"/>
          <a:srcRect b="3320"/>
          <a:stretch/>
        </p:blipFill>
        <p:spPr>
          <a:xfrm>
            <a:off x="8982772" y="1816004"/>
            <a:ext cx="1096031" cy="1097280"/>
          </a:xfrm>
          <a:prstGeom prst="ellipse">
            <a:avLst/>
          </a:prstGeom>
          <a:effectLst>
            <a:outerShdw blurRad="50800" dist="38100" dir="2700000" algn="tl" rotWithShape="0">
              <a:prstClr val="black">
                <a:alpha val="40000"/>
              </a:prstClr>
            </a:outerShdw>
          </a:effectLst>
        </p:spPr>
      </p:pic>
      <p:pic>
        <p:nvPicPr>
          <p:cNvPr id="27650" name="Picture 2">
            <a:extLst>
              <a:ext uri="{FF2B5EF4-FFF2-40B4-BE49-F238E27FC236}">
                <a16:creationId xmlns:a16="http://schemas.microsoft.com/office/drawing/2014/main" id="{AA5E9911-0416-147A-44C4-A6F9C030FC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5765" y="5157192"/>
            <a:ext cx="1097280" cy="109728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D4F3FE1-2044-1365-B34D-28A2CB236070}"/>
              </a:ext>
            </a:extLst>
          </p:cNvPr>
          <p:cNvSpPr txBox="1"/>
          <p:nvPr/>
        </p:nvSpPr>
        <p:spPr>
          <a:xfrm>
            <a:off x="5192258" y="5557752"/>
            <a:ext cx="1807482" cy="523220"/>
          </a:xfrm>
          <a:prstGeom prst="rect">
            <a:avLst/>
          </a:prstGeom>
          <a:noFill/>
        </p:spPr>
        <p:txBody>
          <a:bodyPr wrap="none" rtlCol="0">
            <a:spAutoFit/>
          </a:bodyPr>
          <a:lstStyle/>
          <a:p>
            <a:r>
              <a:rPr lang="en-US" sz="2800" dirty="0"/>
              <a:t>Thank you!</a:t>
            </a:r>
          </a:p>
        </p:txBody>
      </p:sp>
      <p:pic>
        <p:nvPicPr>
          <p:cNvPr id="15" name="Picture 14" descr="A black and white mouse with a circuit board in the shape of a mouse&#10;&#10;Description automatically generated">
            <a:extLst>
              <a:ext uri="{FF2B5EF4-FFF2-40B4-BE49-F238E27FC236}">
                <a16:creationId xmlns:a16="http://schemas.microsoft.com/office/drawing/2014/main" id="{668182A8-F08F-3AF4-A4F1-9FAB9F5012B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47940" y="640803"/>
            <a:ext cx="914400" cy="914400"/>
          </a:xfrm>
          <a:prstGeom prst="rect">
            <a:avLst/>
          </a:prstGeom>
          <a:effectLst>
            <a:softEdge rad="50800"/>
          </a:effectLst>
        </p:spPr>
      </p:pic>
      <p:pic>
        <p:nvPicPr>
          <p:cNvPr id="16" name="Picture 15" descr="A drawing of a person with circuit board&#10;&#10;Description automatically generated">
            <a:extLst>
              <a:ext uri="{FF2B5EF4-FFF2-40B4-BE49-F238E27FC236}">
                <a16:creationId xmlns:a16="http://schemas.microsoft.com/office/drawing/2014/main" id="{CB1889F1-578D-115D-2947-EDC3902B8CF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80080" y="640803"/>
            <a:ext cx="914400" cy="914400"/>
          </a:xfrm>
          <a:prstGeom prst="rect">
            <a:avLst/>
          </a:prstGeom>
          <a:effectLst>
            <a:softEdge rad="50800"/>
          </a:effectLst>
        </p:spPr>
      </p:pic>
      <p:pic>
        <p:nvPicPr>
          <p:cNvPr id="17" name="Picture 8" descr="Medically Accurate Male Nervous System – SciePro">
            <a:extLst>
              <a:ext uri="{FF2B5EF4-FFF2-40B4-BE49-F238E27FC236}">
                <a16:creationId xmlns:a16="http://schemas.microsoft.com/office/drawing/2014/main" id="{A74DCE90-4D2D-546D-E302-48410CCD85E6}"/>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1614" r="21614"/>
          <a:stretch/>
        </p:blipFill>
        <p:spPr bwMode="auto">
          <a:xfrm>
            <a:off x="5612220" y="640803"/>
            <a:ext cx="914400" cy="914400"/>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8" name="Picture 12" descr="Intensive Care Rgb Color Icon Stock Illustration - Download Image Now - Icon  Symbol, Hospital, Bed - Furniture - iStock">
            <a:extLst>
              <a:ext uri="{FF2B5EF4-FFF2-40B4-BE49-F238E27FC236}">
                <a16:creationId xmlns:a16="http://schemas.microsoft.com/office/drawing/2014/main" id="{7BDF0A68-FAEC-91E9-578E-FE8FBC18A452}"/>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6389" t="15648" r="14724" b="19106"/>
          <a:stretch/>
        </p:blipFill>
        <p:spPr bwMode="auto">
          <a:xfrm>
            <a:off x="6644360" y="640803"/>
            <a:ext cx="915260" cy="914400"/>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pic>
        <p:nvPicPr>
          <p:cNvPr id="19" name="Picture 14" descr="Hospital photo3idea_studio Lineal Color icon">
            <a:extLst>
              <a:ext uri="{FF2B5EF4-FFF2-40B4-BE49-F238E27FC236}">
                <a16:creationId xmlns:a16="http://schemas.microsoft.com/office/drawing/2014/main" id="{D7454222-CAE8-6B06-ED41-A68E1B82C58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677360" y="640803"/>
            <a:ext cx="915540" cy="914400"/>
          </a:xfrm>
          <a:prstGeom prst="rect">
            <a:avLst/>
          </a:prstGeom>
          <a:solidFill>
            <a:schemeClr val="bg1"/>
          </a:solidFill>
          <a:effectLst>
            <a:softEdge rad="50800"/>
          </a:effectLst>
        </p:spPr>
      </p:pic>
      <p:sp>
        <p:nvSpPr>
          <p:cNvPr id="20" name="TextBox 19">
            <a:extLst>
              <a:ext uri="{FF2B5EF4-FFF2-40B4-BE49-F238E27FC236}">
                <a16:creationId xmlns:a16="http://schemas.microsoft.com/office/drawing/2014/main" id="{55AB091E-E9BE-8C24-1FA9-B9CE74435C38}"/>
              </a:ext>
            </a:extLst>
          </p:cNvPr>
          <p:cNvSpPr txBox="1"/>
          <p:nvPr/>
        </p:nvSpPr>
        <p:spPr>
          <a:xfrm>
            <a:off x="4624753" y="6143611"/>
            <a:ext cx="3031279" cy="461665"/>
          </a:xfrm>
          <a:prstGeom prst="rect">
            <a:avLst/>
          </a:prstGeom>
          <a:noFill/>
        </p:spPr>
        <p:txBody>
          <a:bodyPr wrap="none" rtlCol="0">
            <a:spAutoFit/>
          </a:bodyPr>
          <a:lstStyle/>
          <a:p>
            <a:r>
              <a:rPr lang="en-US" sz="2400" dirty="0"/>
              <a:t>tzanos@northwell.edu</a:t>
            </a:r>
          </a:p>
        </p:txBody>
      </p:sp>
      <p:pic>
        <p:nvPicPr>
          <p:cNvPr id="2" name="Picture 2" descr="Profile photo of Phillip Mirian MSDS, PT, DPT, CCS, CSCS">
            <a:extLst>
              <a:ext uri="{FF2B5EF4-FFF2-40B4-BE49-F238E27FC236}">
                <a16:creationId xmlns:a16="http://schemas.microsoft.com/office/drawing/2014/main" id="{5D3DAD91-C454-6B76-33AE-357B99D791D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435153" y="2683637"/>
            <a:ext cx="1097280" cy="1097280"/>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6" descr="Profile photo of Theofilos Kanavos">
            <a:extLst>
              <a:ext uri="{FF2B5EF4-FFF2-40B4-BE49-F238E27FC236}">
                <a16:creationId xmlns:a16="http://schemas.microsoft.com/office/drawing/2014/main" id="{C53E82A0-F8C6-EC53-7475-65245829D6D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982772" y="3371360"/>
            <a:ext cx="1097280" cy="1097280"/>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8" descr="Profile photo of Effrosyni Birbas">
            <a:extLst>
              <a:ext uri="{FF2B5EF4-FFF2-40B4-BE49-F238E27FC236}">
                <a16:creationId xmlns:a16="http://schemas.microsoft.com/office/drawing/2014/main" id="{C5998F7D-8C74-0105-8CBF-4FC35063ECB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435153" y="4267813"/>
            <a:ext cx="1097280" cy="1097280"/>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21" descr="A group of people standing in a row&#10;&#10;AI-generated content may be incorrect.">
            <a:extLst>
              <a:ext uri="{FF2B5EF4-FFF2-40B4-BE49-F238E27FC236}">
                <a16:creationId xmlns:a16="http://schemas.microsoft.com/office/drawing/2014/main" id="{4A476E83-2DE5-1D82-1D54-0040BC19923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542043" y="2118184"/>
            <a:ext cx="5196700" cy="2547179"/>
          </a:xfrm>
          <a:prstGeom prst="rect">
            <a:avLst/>
          </a:prstGeom>
          <a:ln>
            <a:noFill/>
          </a:ln>
          <a:effectLst>
            <a:outerShdw blurRad="292100" dist="139700" dir="2700000" algn="tl" rotWithShape="0">
              <a:srgbClr val="333333">
                <a:alpha val="65000"/>
              </a:srgbClr>
            </a:outerShdw>
          </a:effectLst>
        </p:spPr>
      </p:pic>
      <p:pic>
        <p:nvPicPr>
          <p:cNvPr id="3074" name="Picture 2" descr="Derek Hansen - Statistician | LinkedIn">
            <a:extLst>
              <a:ext uri="{FF2B5EF4-FFF2-40B4-BE49-F238E27FC236}">
                <a16:creationId xmlns:a16="http://schemas.microsoft.com/office/drawing/2014/main" id="{04A6848C-1B83-A0F6-D78C-AB3DE28D3B3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981523" y="4849608"/>
            <a:ext cx="1097280" cy="1097280"/>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Profile photo of Elly Konjkav">
            <a:extLst>
              <a:ext uri="{FF2B5EF4-FFF2-40B4-BE49-F238E27FC236}">
                <a16:creationId xmlns:a16="http://schemas.microsoft.com/office/drawing/2014/main" id="{182B445A-180E-43A3-C865-09C7B55D30D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435153" y="5594971"/>
            <a:ext cx="1097280" cy="1097280"/>
          </a:xfrm>
          <a:prstGeom prst="ellipse">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Reversal of Direct Oral Anticoagulants (DOACs) for Critical Bleeding or  Urgent Procedures-Bohrium">
            <a:extLst>
              <a:ext uri="{FF2B5EF4-FFF2-40B4-BE49-F238E27FC236}">
                <a16:creationId xmlns:a16="http://schemas.microsoft.com/office/drawing/2014/main" id="{40ED3460-7CCD-8493-2AB7-0EA5AE2F68D6}"/>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8527" b="29655"/>
          <a:stretch>
            <a:fillRect/>
          </a:stretch>
        </p:blipFill>
        <p:spPr bwMode="auto">
          <a:xfrm>
            <a:off x="2000975" y="5661248"/>
            <a:ext cx="1088591" cy="109728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589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B91459-F43E-519B-DA79-F795669C5880}"/>
              </a:ext>
            </a:extLst>
          </p:cNvPr>
          <p:cNvSpPr txBox="1">
            <a:spLocks/>
          </p:cNvSpPr>
          <p:nvPr/>
        </p:nvSpPr>
        <p:spPr>
          <a:xfrm>
            <a:off x="1981200" y="18968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t>Prevent -</a:t>
            </a:r>
            <a:r>
              <a:rPr lang="en-US" dirty="0"/>
              <a:t> Point-of-care AI</a:t>
            </a:r>
            <a:endParaRPr lang="en-CA" dirty="0"/>
          </a:p>
        </p:txBody>
      </p:sp>
      <p:pic>
        <p:nvPicPr>
          <p:cNvPr id="2" name="Picture 12" descr="Intensive Care Rgb Color Icon Stock Illustration - Download Image Now - Icon  Symbol, Hospital, Bed - Furniture - iStock">
            <a:extLst>
              <a:ext uri="{FF2B5EF4-FFF2-40B4-BE49-F238E27FC236}">
                <a16:creationId xmlns:a16="http://schemas.microsoft.com/office/drawing/2014/main" id="{68AD760B-27D6-C6DE-0C60-D154AF8B24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89" t="15648" r="14724" b="19106"/>
          <a:stretch/>
        </p:blipFill>
        <p:spPr bwMode="auto">
          <a:xfrm>
            <a:off x="5304907" y="1630538"/>
            <a:ext cx="1582186" cy="1580700"/>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874F09E-CEC6-B392-082B-0F5547C2F671}"/>
              </a:ext>
            </a:extLst>
          </p:cNvPr>
          <p:cNvGrpSpPr/>
          <p:nvPr/>
        </p:nvGrpSpPr>
        <p:grpSpPr>
          <a:xfrm>
            <a:off x="191344" y="3094311"/>
            <a:ext cx="2462405" cy="1982460"/>
            <a:chOff x="4996002" y="4512414"/>
            <a:chExt cx="2462405" cy="1982460"/>
          </a:xfrm>
        </p:grpSpPr>
        <p:pic>
          <p:nvPicPr>
            <p:cNvPr id="8" name="Picture 6">
              <a:extLst>
                <a:ext uri="{FF2B5EF4-FFF2-40B4-BE49-F238E27FC236}">
                  <a16:creationId xmlns:a16="http://schemas.microsoft.com/office/drawing/2014/main" id="{4836FB77-0D89-53FF-45B2-6C349F4F8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402" y="4512414"/>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D78070B-5839-2D5A-A0D4-18B12EE8A4DA}"/>
                </a:ext>
              </a:extLst>
            </p:cNvPr>
            <p:cNvSpPr txBox="1"/>
            <p:nvPr/>
          </p:nvSpPr>
          <p:spPr>
            <a:xfrm>
              <a:off x="4996002" y="5879321"/>
              <a:ext cx="2462405" cy="615553"/>
            </a:xfrm>
            <a:prstGeom prst="rect">
              <a:avLst/>
            </a:prstGeom>
            <a:noFill/>
          </p:spPr>
          <p:txBody>
            <a:bodyPr wrap="none" rtlCol="0">
              <a:spAutoFit/>
            </a:bodyPr>
            <a:lstStyle/>
            <a:p>
              <a:pPr algn="ctr"/>
              <a:r>
                <a:rPr lang="en-US" dirty="0"/>
                <a:t>Todd Levy, MS</a:t>
              </a:r>
            </a:p>
            <a:p>
              <a:pPr algn="ctr"/>
              <a:r>
                <a:rPr lang="en-US" sz="1600" dirty="0"/>
                <a:t>Senior Biomedical Engineer</a:t>
              </a:r>
            </a:p>
          </p:txBody>
        </p:sp>
      </p:grpSp>
      <p:grpSp>
        <p:nvGrpSpPr>
          <p:cNvPr id="10" name="Group 9">
            <a:extLst>
              <a:ext uri="{FF2B5EF4-FFF2-40B4-BE49-F238E27FC236}">
                <a16:creationId xmlns:a16="http://schemas.microsoft.com/office/drawing/2014/main" id="{A3390D95-4E0F-579D-69E8-F53BB53FFE44}"/>
              </a:ext>
            </a:extLst>
          </p:cNvPr>
          <p:cNvGrpSpPr/>
          <p:nvPr/>
        </p:nvGrpSpPr>
        <p:grpSpPr>
          <a:xfrm>
            <a:off x="1894220" y="4880462"/>
            <a:ext cx="2314160" cy="1987153"/>
            <a:chOff x="5044215" y="4509120"/>
            <a:chExt cx="2314160" cy="1987153"/>
          </a:xfrm>
        </p:grpSpPr>
        <p:pic>
          <p:nvPicPr>
            <p:cNvPr id="11" name="Picture 10">
              <a:extLst>
                <a:ext uri="{FF2B5EF4-FFF2-40B4-BE49-F238E27FC236}">
                  <a16:creationId xmlns:a16="http://schemas.microsoft.com/office/drawing/2014/main" id="{99CD67B0-E014-B145-BE7C-50B03CCE29E3}"/>
                </a:ext>
              </a:extLst>
            </p:cNvPr>
            <p:cNvPicPr>
              <a:picLocks noChangeAspect="1"/>
            </p:cNvPicPr>
            <p:nvPr/>
          </p:nvPicPr>
          <p:blipFill>
            <a:blip r:embed="rId4"/>
            <a:stretch>
              <a:fillRect/>
            </a:stretch>
          </p:blipFill>
          <p:spPr>
            <a:xfrm>
              <a:off x="5515493" y="4509120"/>
              <a:ext cx="1371600" cy="1371600"/>
            </a:xfrm>
            <a:prstGeom prst="ellipse">
              <a:avLst/>
            </a:prstGeom>
          </p:spPr>
        </p:pic>
        <p:sp>
          <p:nvSpPr>
            <p:cNvPr id="12" name="TextBox 11">
              <a:extLst>
                <a:ext uri="{FF2B5EF4-FFF2-40B4-BE49-F238E27FC236}">
                  <a16:creationId xmlns:a16="http://schemas.microsoft.com/office/drawing/2014/main" id="{CF2D4486-5302-703C-8E42-FCD14B691253}"/>
                </a:ext>
              </a:extLst>
            </p:cNvPr>
            <p:cNvSpPr txBox="1"/>
            <p:nvPr/>
          </p:nvSpPr>
          <p:spPr>
            <a:xfrm>
              <a:off x="5044215" y="5880720"/>
              <a:ext cx="2314160" cy="615553"/>
            </a:xfrm>
            <a:prstGeom prst="rect">
              <a:avLst/>
            </a:prstGeom>
            <a:noFill/>
          </p:spPr>
          <p:txBody>
            <a:bodyPr wrap="none" rtlCol="0">
              <a:spAutoFit/>
            </a:bodyPr>
            <a:lstStyle/>
            <a:p>
              <a:pPr algn="ctr"/>
              <a:r>
                <a:rPr lang="en-US" dirty="0"/>
                <a:t>Avantika Vardhan, PhD</a:t>
              </a:r>
            </a:p>
            <a:p>
              <a:pPr algn="ctr"/>
              <a:r>
                <a:rPr lang="en-US" sz="1600" dirty="0"/>
                <a:t>Electrical Engineer</a:t>
              </a:r>
            </a:p>
          </p:txBody>
        </p:sp>
      </p:grpSp>
      <p:grpSp>
        <p:nvGrpSpPr>
          <p:cNvPr id="18" name="Group 17">
            <a:extLst>
              <a:ext uri="{FF2B5EF4-FFF2-40B4-BE49-F238E27FC236}">
                <a16:creationId xmlns:a16="http://schemas.microsoft.com/office/drawing/2014/main" id="{5E1A9EBA-2184-ABD1-F8A9-E394C5F3EF1B}"/>
              </a:ext>
            </a:extLst>
          </p:cNvPr>
          <p:cNvGrpSpPr/>
          <p:nvPr/>
        </p:nvGrpSpPr>
        <p:grpSpPr>
          <a:xfrm>
            <a:off x="7148677" y="3094311"/>
            <a:ext cx="1820178" cy="1987153"/>
            <a:chOff x="4529204" y="4725144"/>
            <a:chExt cx="1820178" cy="1987153"/>
          </a:xfrm>
        </p:grpSpPr>
        <p:pic>
          <p:nvPicPr>
            <p:cNvPr id="6" name="Picture 5">
              <a:extLst>
                <a:ext uri="{FF2B5EF4-FFF2-40B4-BE49-F238E27FC236}">
                  <a16:creationId xmlns:a16="http://schemas.microsoft.com/office/drawing/2014/main" id="{3BA00EDA-F0AC-E72B-3324-A3A3EC5D16B3}"/>
                </a:ext>
              </a:extLst>
            </p:cNvPr>
            <p:cNvPicPr>
              <a:picLocks noChangeAspect="1"/>
            </p:cNvPicPr>
            <p:nvPr/>
          </p:nvPicPr>
          <p:blipFill>
            <a:blip r:embed="rId5"/>
            <a:stretch>
              <a:fillRect/>
            </a:stretch>
          </p:blipFill>
          <p:spPr>
            <a:xfrm>
              <a:off x="4753493" y="4725144"/>
              <a:ext cx="1371600" cy="1371600"/>
            </a:xfrm>
            <a:prstGeom prst="ellipse">
              <a:avLst/>
            </a:prstGeom>
          </p:spPr>
        </p:pic>
        <p:sp>
          <p:nvSpPr>
            <p:cNvPr id="13" name="TextBox 12">
              <a:extLst>
                <a:ext uri="{FF2B5EF4-FFF2-40B4-BE49-F238E27FC236}">
                  <a16:creationId xmlns:a16="http://schemas.microsoft.com/office/drawing/2014/main" id="{415F9564-78B0-D790-60EE-E13798AD7AFE}"/>
                </a:ext>
              </a:extLst>
            </p:cNvPr>
            <p:cNvSpPr txBox="1"/>
            <p:nvPr/>
          </p:nvSpPr>
          <p:spPr>
            <a:xfrm>
              <a:off x="4529204" y="6096744"/>
              <a:ext cx="1820178" cy="615553"/>
            </a:xfrm>
            <a:prstGeom prst="rect">
              <a:avLst/>
            </a:prstGeom>
            <a:noFill/>
          </p:spPr>
          <p:txBody>
            <a:bodyPr wrap="none" rtlCol="0">
              <a:spAutoFit/>
            </a:bodyPr>
            <a:lstStyle/>
            <a:p>
              <a:pPr algn="ctr"/>
              <a:r>
                <a:rPr lang="en-US" dirty="0"/>
                <a:t>Hardik Patel D.O.</a:t>
              </a:r>
            </a:p>
            <a:p>
              <a:pPr algn="ctr"/>
              <a:r>
                <a:rPr lang="en-US" sz="1600" dirty="0"/>
                <a:t>Postdoctoral Fellow</a:t>
              </a:r>
            </a:p>
          </p:txBody>
        </p:sp>
      </p:grpSp>
      <p:grpSp>
        <p:nvGrpSpPr>
          <p:cNvPr id="19" name="Group 18">
            <a:extLst>
              <a:ext uri="{FF2B5EF4-FFF2-40B4-BE49-F238E27FC236}">
                <a16:creationId xmlns:a16="http://schemas.microsoft.com/office/drawing/2014/main" id="{A362FA78-FA8E-95A5-2EBB-A59F5D4234B6}"/>
              </a:ext>
            </a:extLst>
          </p:cNvPr>
          <p:cNvGrpSpPr/>
          <p:nvPr/>
        </p:nvGrpSpPr>
        <p:grpSpPr>
          <a:xfrm>
            <a:off x="9912424" y="3094311"/>
            <a:ext cx="1998816" cy="1990873"/>
            <a:chOff x="6934523" y="4725144"/>
            <a:chExt cx="1998816" cy="1990873"/>
          </a:xfrm>
        </p:grpSpPr>
        <p:pic>
          <p:nvPicPr>
            <p:cNvPr id="4" name="Picture 3">
              <a:extLst>
                <a:ext uri="{FF2B5EF4-FFF2-40B4-BE49-F238E27FC236}">
                  <a16:creationId xmlns:a16="http://schemas.microsoft.com/office/drawing/2014/main" id="{72A781CA-6C0C-72E6-84D0-7B84C65F1468}"/>
                </a:ext>
              </a:extLst>
            </p:cNvPr>
            <p:cNvPicPr>
              <a:picLocks/>
            </p:cNvPicPr>
            <p:nvPr/>
          </p:nvPicPr>
          <p:blipFill>
            <a:blip r:embed="rId6"/>
            <a:stretch>
              <a:fillRect/>
            </a:stretch>
          </p:blipFill>
          <p:spPr>
            <a:xfrm>
              <a:off x="7248128" y="4725144"/>
              <a:ext cx="1371600" cy="1371600"/>
            </a:xfrm>
            <a:prstGeom prst="ellipse">
              <a:avLst/>
            </a:prstGeom>
          </p:spPr>
        </p:pic>
        <p:sp>
          <p:nvSpPr>
            <p:cNvPr id="16" name="TextBox 15">
              <a:extLst>
                <a:ext uri="{FF2B5EF4-FFF2-40B4-BE49-F238E27FC236}">
                  <a16:creationId xmlns:a16="http://schemas.microsoft.com/office/drawing/2014/main" id="{58B64E3E-AD21-64FE-CFAC-F8A2A5BCCBF9}"/>
                </a:ext>
              </a:extLst>
            </p:cNvPr>
            <p:cNvSpPr txBox="1"/>
            <p:nvPr/>
          </p:nvSpPr>
          <p:spPr>
            <a:xfrm>
              <a:off x="6934523" y="6100464"/>
              <a:ext cx="1998816" cy="615553"/>
            </a:xfrm>
            <a:prstGeom prst="rect">
              <a:avLst/>
            </a:prstGeom>
            <a:noFill/>
          </p:spPr>
          <p:txBody>
            <a:bodyPr wrap="none" rtlCol="0">
              <a:spAutoFit/>
            </a:bodyPr>
            <a:lstStyle/>
            <a:p>
              <a:pPr algn="ctr"/>
              <a:r>
                <a:rPr lang="en-US" dirty="0"/>
                <a:t>Nabil Ettehadi, PhD</a:t>
              </a:r>
            </a:p>
            <a:p>
              <a:pPr algn="ctr"/>
              <a:r>
                <a:rPr lang="en-US" sz="1600" dirty="0"/>
                <a:t>Lead Data Engineer</a:t>
              </a:r>
            </a:p>
          </p:txBody>
        </p:sp>
      </p:grpSp>
      <p:grpSp>
        <p:nvGrpSpPr>
          <p:cNvPr id="22" name="Group 21">
            <a:extLst>
              <a:ext uri="{FF2B5EF4-FFF2-40B4-BE49-F238E27FC236}">
                <a16:creationId xmlns:a16="http://schemas.microsoft.com/office/drawing/2014/main" id="{3A052E75-5BC2-13EB-4B95-C77226FC0C77}"/>
              </a:ext>
            </a:extLst>
          </p:cNvPr>
          <p:cNvGrpSpPr/>
          <p:nvPr/>
        </p:nvGrpSpPr>
        <p:grpSpPr>
          <a:xfrm>
            <a:off x="3575720" y="3094311"/>
            <a:ext cx="2462405" cy="1971984"/>
            <a:chOff x="8074328" y="2152775"/>
            <a:chExt cx="2462405" cy="1971984"/>
          </a:xfrm>
        </p:grpSpPr>
        <p:pic>
          <p:nvPicPr>
            <p:cNvPr id="21510" name="Picture 6">
              <a:extLst>
                <a:ext uri="{FF2B5EF4-FFF2-40B4-BE49-F238E27FC236}">
                  <a16:creationId xmlns:a16="http://schemas.microsoft.com/office/drawing/2014/main" id="{31224AF4-1003-BF04-9AB3-4E90B8830A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9728" y="2152775"/>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3C04E8F-9F09-65F9-9F02-7F805CB48451}"/>
                </a:ext>
              </a:extLst>
            </p:cNvPr>
            <p:cNvSpPr txBox="1"/>
            <p:nvPr/>
          </p:nvSpPr>
          <p:spPr>
            <a:xfrm>
              <a:off x="8074328" y="3509206"/>
              <a:ext cx="2462405" cy="615553"/>
            </a:xfrm>
            <a:prstGeom prst="rect">
              <a:avLst/>
            </a:prstGeom>
            <a:noFill/>
          </p:spPr>
          <p:txBody>
            <a:bodyPr wrap="none" rtlCol="0">
              <a:spAutoFit/>
            </a:bodyPr>
            <a:lstStyle/>
            <a:p>
              <a:pPr algn="ctr"/>
              <a:r>
                <a:rPr lang="en-US" dirty="0"/>
                <a:t>Michael Scheid, PhD</a:t>
              </a:r>
            </a:p>
            <a:p>
              <a:pPr algn="ctr"/>
              <a:r>
                <a:rPr lang="en-US" sz="1600" dirty="0"/>
                <a:t>Senior Biomedical Engineer</a:t>
              </a:r>
            </a:p>
          </p:txBody>
        </p:sp>
      </p:grpSp>
      <p:grpSp>
        <p:nvGrpSpPr>
          <p:cNvPr id="23" name="Group 22">
            <a:extLst>
              <a:ext uri="{FF2B5EF4-FFF2-40B4-BE49-F238E27FC236}">
                <a16:creationId xmlns:a16="http://schemas.microsoft.com/office/drawing/2014/main" id="{6EE0DED8-E392-5DED-66BA-D4D00FF4347F}"/>
              </a:ext>
            </a:extLst>
          </p:cNvPr>
          <p:cNvGrpSpPr/>
          <p:nvPr/>
        </p:nvGrpSpPr>
        <p:grpSpPr>
          <a:xfrm>
            <a:off x="5255340" y="4880462"/>
            <a:ext cx="2428357" cy="2004922"/>
            <a:chOff x="1822616" y="4517107"/>
            <a:chExt cx="2428357" cy="2004922"/>
          </a:xfrm>
        </p:grpSpPr>
        <p:pic>
          <p:nvPicPr>
            <p:cNvPr id="24" name="Picture 2">
              <a:extLst>
                <a:ext uri="{FF2B5EF4-FFF2-40B4-BE49-F238E27FC236}">
                  <a16:creationId xmlns:a16="http://schemas.microsoft.com/office/drawing/2014/main" id="{6AFF578E-78A8-BC06-4D9D-F2F2878F66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1584" y="4517107"/>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A1B0A14-3812-73B4-0843-0F7518157898}"/>
                </a:ext>
              </a:extLst>
            </p:cNvPr>
            <p:cNvSpPr txBox="1"/>
            <p:nvPr/>
          </p:nvSpPr>
          <p:spPr>
            <a:xfrm>
              <a:off x="1822616" y="5906476"/>
              <a:ext cx="2428357" cy="615553"/>
            </a:xfrm>
            <a:prstGeom prst="rect">
              <a:avLst/>
            </a:prstGeom>
            <a:noFill/>
          </p:spPr>
          <p:txBody>
            <a:bodyPr wrap="none" rtlCol="0">
              <a:spAutoFit/>
            </a:bodyPr>
            <a:lstStyle/>
            <a:p>
              <a:pPr algn="ctr"/>
              <a:r>
                <a:rPr lang="en-US" dirty="0"/>
                <a:t>Shubham Debnath, PhD</a:t>
              </a:r>
            </a:p>
            <a:p>
              <a:pPr algn="ctr"/>
              <a:r>
                <a:rPr lang="en-US" sz="1600" dirty="0"/>
                <a:t>Senior Research Scientist</a:t>
              </a:r>
            </a:p>
          </p:txBody>
        </p:sp>
      </p:grpSp>
      <p:sp>
        <p:nvSpPr>
          <p:cNvPr id="26" name="TextBox 25">
            <a:extLst>
              <a:ext uri="{FF2B5EF4-FFF2-40B4-BE49-F238E27FC236}">
                <a16:creationId xmlns:a16="http://schemas.microsoft.com/office/drawing/2014/main" id="{B9559117-BB2A-B71C-94C4-6F7941D4B078}"/>
              </a:ext>
            </a:extLst>
          </p:cNvPr>
          <p:cNvSpPr txBox="1"/>
          <p:nvPr/>
        </p:nvSpPr>
        <p:spPr>
          <a:xfrm>
            <a:off x="3542947" y="1027841"/>
            <a:ext cx="5106106" cy="646331"/>
          </a:xfrm>
          <a:prstGeom prst="rect">
            <a:avLst/>
          </a:prstGeom>
          <a:noFill/>
        </p:spPr>
        <p:txBody>
          <a:bodyPr wrap="square" rtlCol="0">
            <a:spAutoFit/>
          </a:bodyPr>
          <a:lstStyle/>
          <a:p>
            <a:pPr algn="ctr"/>
            <a:r>
              <a:rPr lang="en-US" dirty="0"/>
              <a:t>Develop clinical decision support tools to diagnose and predict clinical outcomes and trajectories</a:t>
            </a:r>
          </a:p>
        </p:txBody>
      </p:sp>
    </p:spTree>
    <p:extLst>
      <p:ext uri="{BB962C8B-B14F-4D97-AF65-F5344CB8AC3E}">
        <p14:creationId xmlns:p14="http://schemas.microsoft.com/office/powerpoint/2010/main" val="249881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B8F46E3-5723-7B83-076E-5E98F8B96107}"/>
              </a:ext>
            </a:extLst>
          </p:cNvPr>
          <p:cNvSpPr>
            <a:spLocks noGrp="1"/>
          </p:cNvSpPr>
          <p:nvPr>
            <p:ph type="title"/>
          </p:nvPr>
        </p:nvSpPr>
        <p:spPr>
          <a:xfrm>
            <a:off x="609600" y="274638"/>
            <a:ext cx="10972800" cy="1143000"/>
          </a:xfrm>
        </p:spPr>
        <p:txBody>
          <a:bodyPr/>
          <a:lstStyle/>
          <a:p>
            <a:r>
              <a:rPr lang="en-US" dirty="0"/>
              <a:t>Northwell’s AI advantage</a:t>
            </a:r>
          </a:p>
        </p:txBody>
      </p:sp>
      <p:sp>
        <p:nvSpPr>
          <p:cNvPr id="5" name="TextBox 4">
            <a:extLst>
              <a:ext uri="{FF2B5EF4-FFF2-40B4-BE49-F238E27FC236}">
                <a16:creationId xmlns:a16="http://schemas.microsoft.com/office/drawing/2014/main" id="{0FCEB0FC-A09D-CC32-CF82-D4CFEE44B8BE}"/>
              </a:ext>
            </a:extLst>
          </p:cNvPr>
          <p:cNvSpPr txBox="1"/>
          <p:nvPr/>
        </p:nvSpPr>
        <p:spPr>
          <a:xfrm>
            <a:off x="119336" y="1556792"/>
            <a:ext cx="5252424" cy="4401205"/>
          </a:xfrm>
          <a:prstGeom prst="rect">
            <a:avLst/>
          </a:prstGeom>
          <a:noFill/>
        </p:spPr>
        <p:txBody>
          <a:bodyPr wrap="square" lIns="91440" tIns="45720" rIns="91440" bIns="45720" rtlCol="0" anchor="t">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Franklin Gothic Book" panose="020B0503020102020204"/>
                <a:ea typeface="+mn-ea"/>
                <a:cs typeface="+mn-cs"/>
              </a:rPr>
              <a:t>Largest health system in NY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Franklin Gothic Book" panose="020B0503020102020204"/>
                <a:ea typeface="+mn-ea"/>
                <a:cs typeface="+mn-cs"/>
              </a:rPr>
              <a:t>28 Hospitals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Franklin Gothic Book" panose="020B0503020102020204"/>
                <a:ea typeface="+mn-ea"/>
                <a:cs typeface="+mn-cs"/>
              </a:rPr>
              <a:t>&gt;</a:t>
            </a:r>
            <a:r>
              <a:rPr lang="en-US" sz="2800" dirty="0">
                <a:solidFill>
                  <a:srgbClr val="000000"/>
                </a:solidFill>
                <a:latin typeface="Franklin Gothic Book" panose="020B0503020102020204"/>
              </a:rPr>
              <a:t>10</a:t>
            </a:r>
            <a:r>
              <a:rPr kumimoji="0" lang="en-US" sz="2800" b="0" i="0" u="none" strike="noStrike" kern="1200" cap="none" spc="0" normalizeH="0" baseline="0" noProof="0" dirty="0">
                <a:ln>
                  <a:noFill/>
                </a:ln>
                <a:solidFill>
                  <a:srgbClr val="000000"/>
                </a:solidFill>
                <a:effectLst/>
                <a:uLnTx/>
                <a:uFillTx/>
                <a:latin typeface="Franklin Gothic Book" panose="020B0503020102020204"/>
                <a:ea typeface="+mn-ea"/>
                <a:cs typeface="+mn-cs"/>
              </a:rPr>
              <a:t>00 Outpatient clinics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Franklin Gothic Book" panose="020B0503020102020204"/>
                <a:ea typeface="+mn-ea"/>
                <a:cs typeface="+mn-cs"/>
              </a:rPr>
              <a:t>&gt;2M patients treated annually, over 5.5M patient encounters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Franklin Gothic Book" panose="020B0503020102020204"/>
                <a:ea typeface="+mn-ea"/>
                <a:cs typeface="+mn-cs"/>
              </a:rPr>
              <a:t>One of the most ethnically, culturally, genetically, socially and economically diverse population in the US (likely the world)</a:t>
            </a:r>
            <a:endParaRPr kumimoji="0" lang="en-US" sz="2800" b="0" i="0" u="none" strike="noStrike" kern="1200" cap="none" spc="0" normalizeH="0" baseline="0" noProof="0" dirty="0">
              <a:ln>
                <a:noFill/>
              </a:ln>
              <a:solidFill>
                <a:srgbClr val="000000"/>
              </a:solidFill>
              <a:effectLst/>
              <a:highlight>
                <a:srgbClr val="FFFF00"/>
              </a:highlight>
              <a:uLnTx/>
              <a:uFillTx/>
              <a:latin typeface="Franklin Gothic Book" panose="020B0503020102020204"/>
              <a:ea typeface="+mn-ea"/>
              <a:cs typeface="+mn-cs"/>
            </a:endParaRPr>
          </a:p>
        </p:txBody>
      </p:sp>
      <p:pic>
        <p:nvPicPr>
          <p:cNvPr id="6" name="Picture 2" descr="Northwell Health map showing facility locations across New York. Navigate to the location listings tab to hear a list of all locations on this map.">
            <a:extLst>
              <a:ext uri="{FF2B5EF4-FFF2-40B4-BE49-F238E27FC236}">
                <a16:creationId xmlns:a16="http://schemas.microsoft.com/office/drawing/2014/main" id="{96D4EEF0-AA2B-102C-5F99-9C614537E5D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275"/>
          <a:stretch>
            <a:fillRect/>
          </a:stretch>
        </p:blipFill>
        <p:spPr bwMode="auto">
          <a:xfrm>
            <a:off x="5663952" y="1268760"/>
            <a:ext cx="6062464" cy="5339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185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274638"/>
            <a:ext cx="9734872" cy="1143000"/>
          </a:xfrm>
        </p:spPr>
        <p:txBody>
          <a:bodyPr>
            <a:normAutofit/>
          </a:bodyPr>
          <a:lstStyle/>
          <a:p>
            <a:r>
              <a:rPr lang="en-US" b="1" dirty="0"/>
              <a:t>Prevent</a:t>
            </a:r>
            <a:r>
              <a:rPr lang="en-US" sz="4000" b="1" dirty="0"/>
              <a:t> </a:t>
            </a:r>
            <a:r>
              <a:rPr lang="en-US" sz="4000" dirty="0"/>
              <a:t>- AI for inhospital deterioration</a:t>
            </a:r>
          </a:p>
        </p:txBody>
      </p:sp>
      <p:sp>
        <p:nvSpPr>
          <p:cNvPr id="4" name="TextBox 3"/>
          <p:cNvSpPr txBox="1"/>
          <p:nvPr/>
        </p:nvSpPr>
        <p:spPr>
          <a:xfrm>
            <a:off x="1478273" y="4102576"/>
            <a:ext cx="835357" cy="523220"/>
          </a:xfrm>
          <a:prstGeom prst="rect">
            <a:avLst/>
          </a:prstGeom>
          <a:noFill/>
        </p:spPr>
        <p:txBody>
          <a:bodyPr wrap="none" rtlCol="0">
            <a:spAutoFit/>
          </a:bodyPr>
          <a:lstStyle/>
          <a:p>
            <a:r>
              <a:rPr lang="en-US" sz="2800" dirty="0"/>
              <a:t>Labs</a:t>
            </a:r>
          </a:p>
        </p:txBody>
      </p:sp>
      <p:sp>
        <p:nvSpPr>
          <p:cNvPr id="7" name="TextBox 6"/>
          <p:cNvSpPr txBox="1"/>
          <p:nvPr/>
        </p:nvSpPr>
        <p:spPr>
          <a:xfrm>
            <a:off x="1447520" y="5137772"/>
            <a:ext cx="980205" cy="523220"/>
          </a:xfrm>
          <a:prstGeom prst="rect">
            <a:avLst/>
          </a:prstGeom>
          <a:noFill/>
        </p:spPr>
        <p:txBody>
          <a:bodyPr wrap="none" rtlCol="0">
            <a:spAutoFit/>
          </a:bodyPr>
          <a:lstStyle/>
          <a:p>
            <a:pPr algn="ctr"/>
            <a:r>
              <a:rPr lang="en-US" sz="2800" dirty="0"/>
              <a:t>Vitals</a:t>
            </a:r>
          </a:p>
        </p:txBody>
      </p:sp>
      <p:sp>
        <p:nvSpPr>
          <p:cNvPr id="8" name="TextBox 7"/>
          <p:cNvSpPr txBox="1"/>
          <p:nvPr/>
        </p:nvSpPr>
        <p:spPr>
          <a:xfrm>
            <a:off x="1180074" y="6164696"/>
            <a:ext cx="1988686" cy="523220"/>
          </a:xfrm>
          <a:prstGeom prst="rect">
            <a:avLst/>
          </a:prstGeom>
          <a:noFill/>
        </p:spPr>
        <p:txBody>
          <a:bodyPr wrap="none" rtlCol="0">
            <a:spAutoFit/>
          </a:bodyPr>
          <a:lstStyle/>
          <a:p>
            <a:r>
              <a:rPr lang="en-US" sz="2800" dirty="0"/>
              <a:t>Radiographs</a:t>
            </a:r>
          </a:p>
        </p:txBody>
      </p:sp>
      <p:sp>
        <p:nvSpPr>
          <p:cNvPr id="9" name="TextBox 8"/>
          <p:cNvSpPr txBox="1"/>
          <p:nvPr/>
        </p:nvSpPr>
        <p:spPr>
          <a:xfrm>
            <a:off x="8914049" y="4345088"/>
            <a:ext cx="2270814" cy="523220"/>
          </a:xfrm>
          <a:prstGeom prst="rect">
            <a:avLst/>
          </a:prstGeom>
          <a:noFill/>
        </p:spPr>
        <p:txBody>
          <a:bodyPr wrap="none" rtlCol="0">
            <a:spAutoFit/>
          </a:bodyPr>
          <a:lstStyle/>
          <a:p>
            <a:r>
              <a:rPr lang="en-US" sz="2800" dirty="0"/>
              <a:t>Demographics</a:t>
            </a:r>
          </a:p>
        </p:txBody>
      </p:sp>
      <p:sp>
        <p:nvSpPr>
          <p:cNvPr id="10" name="TextBox 9"/>
          <p:cNvSpPr txBox="1"/>
          <p:nvPr/>
        </p:nvSpPr>
        <p:spPr>
          <a:xfrm>
            <a:off x="8884930" y="5102920"/>
            <a:ext cx="2228495" cy="523220"/>
          </a:xfrm>
          <a:prstGeom prst="rect">
            <a:avLst/>
          </a:prstGeom>
          <a:noFill/>
        </p:spPr>
        <p:txBody>
          <a:bodyPr wrap="none" rtlCol="0">
            <a:spAutoFit/>
          </a:bodyPr>
          <a:lstStyle/>
          <a:p>
            <a:r>
              <a:rPr lang="en-US" sz="2800" dirty="0"/>
              <a:t>Comorbidities</a:t>
            </a:r>
          </a:p>
        </p:txBody>
      </p:sp>
      <p:sp>
        <p:nvSpPr>
          <p:cNvPr id="11" name="TextBox 10"/>
          <p:cNvSpPr txBox="1"/>
          <p:nvPr/>
        </p:nvSpPr>
        <p:spPr>
          <a:xfrm>
            <a:off x="8914049" y="6008290"/>
            <a:ext cx="2239331" cy="523220"/>
          </a:xfrm>
          <a:prstGeom prst="rect">
            <a:avLst/>
          </a:prstGeom>
          <a:noFill/>
        </p:spPr>
        <p:txBody>
          <a:bodyPr wrap="none" rtlCol="0">
            <a:spAutoFit/>
          </a:bodyPr>
          <a:lstStyle/>
          <a:p>
            <a:r>
              <a:rPr lang="en-US" sz="2800" dirty="0"/>
              <a:t>Medical notes</a:t>
            </a:r>
          </a:p>
        </p:txBody>
      </p:sp>
      <p:cxnSp>
        <p:nvCxnSpPr>
          <p:cNvPr id="12" name="Straight Arrow Connector 11"/>
          <p:cNvCxnSpPr>
            <a:stCxn id="4" idx="3"/>
          </p:cNvCxnSpPr>
          <p:nvPr/>
        </p:nvCxnSpPr>
        <p:spPr>
          <a:xfrm>
            <a:off x="2313630" y="4364186"/>
            <a:ext cx="2351675" cy="40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p:cNvCxnSpPr>
          <p:nvPr/>
        </p:nvCxnSpPr>
        <p:spPr>
          <a:xfrm flipV="1">
            <a:off x="2427725" y="5285354"/>
            <a:ext cx="2251431" cy="114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p:cNvCxnSpPr>
          <p:nvPr/>
        </p:nvCxnSpPr>
        <p:spPr>
          <a:xfrm flipV="1">
            <a:off x="3168760" y="5626140"/>
            <a:ext cx="1496545" cy="80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1"/>
          </p:cNvCxnSpPr>
          <p:nvPr/>
        </p:nvCxnSpPr>
        <p:spPr>
          <a:xfrm flipH="1">
            <a:off x="7896200" y="4606698"/>
            <a:ext cx="1017849" cy="272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1"/>
          </p:cNvCxnSpPr>
          <p:nvPr/>
        </p:nvCxnSpPr>
        <p:spPr>
          <a:xfrm flipH="1" flipV="1">
            <a:off x="7832043" y="5285354"/>
            <a:ext cx="1052887" cy="79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7832043" y="5781636"/>
            <a:ext cx="1040144" cy="506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Nurse Fatigue and Patient Safety | NS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9856" y="4509120"/>
            <a:ext cx="2843396" cy="15852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17499" y="6094359"/>
            <a:ext cx="715581" cy="276999"/>
          </a:xfrm>
          <a:prstGeom prst="rect">
            <a:avLst/>
          </a:prstGeom>
          <a:noFill/>
        </p:spPr>
        <p:txBody>
          <a:bodyPr wrap="none" rtlCol="0">
            <a:spAutoFit/>
          </a:bodyPr>
          <a:lstStyle/>
          <a:p>
            <a:r>
              <a:rPr lang="en-US" sz="1200" dirty="0"/>
              <a:t>nso.com</a:t>
            </a:r>
          </a:p>
        </p:txBody>
      </p:sp>
      <p:pic>
        <p:nvPicPr>
          <p:cNvPr id="2052" name="Picture 4"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289" y="1358193"/>
            <a:ext cx="3456385" cy="273382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76098" y="1472286"/>
            <a:ext cx="674140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ER setting: Nurses </a:t>
            </a:r>
            <a:r>
              <a:rPr lang="en-US" sz="2400" dirty="0" err="1"/>
              <a:t>undertriage</a:t>
            </a:r>
            <a:r>
              <a:rPr lang="en-US" sz="2400" dirty="0"/>
              <a:t> 17% and </a:t>
            </a:r>
            <a:r>
              <a:rPr lang="en-US" sz="2400" dirty="0" err="1"/>
              <a:t>overtriage</a:t>
            </a:r>
            <a:r>
              <a:rPr lang="en-US" sz="2400" dirty="0"/>
              <a:t> 12% of cases - Doctors </a:t>
            </a:r>
            <a:r>
              <a:rPr lang="en-US" sz="2400" dirty="0" err="1"/>
              <a:t>undertriage</a:t>
            </a:r>
            <a:r>
              <a:rPr lang="en-US" sz="2400" dirty="0"/>
              <a:t> 14% and </a:t>
            </a:r>
            <a:r>
              <a:rPr lang="en-US" sz="2400" dirty="0" err="1"/>
              <a:t>overtriage</a:t>
            </a:r>
            <a:r>
              <a:rPr lang="en-US" sz="2400" dirty="0"/>
              <a:t> 14% of cases*</a:t>
            </a:r>
          </a:p>
          <a:p>
            <a:pPr marL="285750" indent="-285750">
              <a:buFont typeface="Arial" panose="020B0604020202020204" pitchFamily="34" charset="0"/>
              <a:buChar char="•"/>
            </a:pPr>
            <a:r>
              <a:rPr lang="en-US" sz="2400" dirty="0"/>
              <a:t>5-15% of patients in medical-surgical wards deteriorate requiring elevation of care</a:t>
            </a:r>
          </a:p>
        </p:txBody>
      </p:sp>
      <p:sp>
        <p:nvSpPr>
          <p:cNvPr id="3" name="TextBox 2"/>
          <p:cNvSpPr txBox="1"/>
          <p:nvPr/>
        </p:nvSpPr>
        <p:spPr>
          <a:xfrm>
            <a:off x="7643252" y="3424082"/>
            <a:ext cx="1718997" cy="369332"/>
          </a:xfrm>
          <a:prstGeom prst="rect">
            <a:avLst/>
          </a:prstGeom>
          <a:noFill/>
        </p:spPr>
        <p:txBody>
          <a:bodyPr wrap="none" rtlCol="0">
            <a:spAutoFit/>
          </a:bodyPr>
          <a:lstStyle/>
          <a:p>
            <a:r>
              <a:rPr lang="en-US" dirty="0"/>
              <a:t>Dr. Patrick Brady</a:t>
            </a:r>
          </a:p>
        </p:txBody>
      </p:sp>
      <p:sp>
        <p:nvSpPr>
          <p:cNvPr id="16" name="Rectangle 15"/>
          <p:cNvSpPr/>
          <p:nvPr/>
        </p:nvSpPr>
        <p:spPr>
          <a:xfrm>
            <a:off x="4906578" y="6441205"/>
            <a:ext cx="2629951" cy="369332"/>
          </a:xfrm>
          <a:prstGeom prst="rect">
            <a:avLst/>
          </a:prstGeom>
        </p:spPr>
        <p:txBody>
          <a:bodyPr wrap="none">
            <a:spAutoFit/>
          </a:bodyPr>
          <a:lstStyle/>
          <a:p>
            <a:r>
              <a:rPr lang="en-US" dirty="0"/>
              <a:t>*</a:t>
            </a:r>
            <a:r>
              <a:rPr lang="en-US" dirty="0" err="1"/>
              <a:t>Ruttanaseeha</a:t>
            </a:r>
            <a:r>
              <a:rPr lang="en-US" dirty="0"/>
              <a:t> et al. 2020</a:t>
            </a:r>
          </a:p>
        </p:txBody>
      </p:sp>
    </p:spTree>
    <p:extLst>
      <p:ext uri="{BB962C8B-B14F-4D97-AF65-F5344CB8AC3E}">
        <p14:creationId xmlns:p14="http://schemas.microsoft.com/office/powerpoint/2010/main" val="3001518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C940F6-D227-404B-4EFC-08FC7C583C04}"/>
              </a:ext>
            </a:extLst>
          </p:cNvPr>
          <p:cNvSpPr txBox="1"/>
          <p:nvPr/>
        </p:nvSpPr>
        <p:spPr>
          <a:xfrm>
            <a:off x="8625985" y="6177369"/>
            <a:ext cx="3204483" cy="319843"/>
          </a:xfrm>
          <a:prstGeom prst="rect">
            <a:avLst/>
          </a:prstGeom>
          <a:noFill/>
        </p:spPr>
        <p:txBody>
          <a:bodyPr wrap="square">
            <a:spAutoFit/>
          </a:bodyPr>
          <a:lstStyle/>
          <a:p>
            <a:pPr algn="ctr"/>
            <a:r>
              <a:rPr lang="en-US" sz="1400" dirty="0">
                <a:latin typeface="+mj-lt"/>
              </a:rPr>
              <a:t>Toth  et al. 2020 </a:t>
            </a:r>
            <a:r>
              <a:rPr lang="en-US" sz="1400" dirty="0" err="1">
                <a:latin typeface="+mj-lt"/>
              </a:rPr>
              <a:t>npj</a:t>
            </a:r>
            <a:r>
              <a:rPr lang="en-US" sz="1400" dirty="0">
                <a:latin typeface="+mj-lt"/>
              </a:rPr>
              <a:t> Digital Medicine</a:t>
            </a:r>
          </a:p>
        </p:txBody>
      </p:sp>
      <p:pic>
        <p:nvPicPr>
          <p:cNvPr id="6" name="Picture 5">
            <a:extLst>
              <a:ext uri="{FF2B5EF4-FFF2-40B4-BE49-F238E27FC236}">
                <a16:creationId xmlns:a16="http://schemas.microsoft.com/office/drawing/2014/main" id="{CEA08BED-4DDB-079F-BE53-825C3062E323}"/>
              </a:ext>
            </a:extLst>
          </p:cNvPr>
          <p:cNvPicPr>
            <a:picLocks noChangeAspect="1"/>
          </p:cNvPicPr>
          <p:nvPr/>
        </p:nvPicPr>
        <p:blipFill>
          <a:blip r:embed="rId3"/>
          <a:stretch>
            <a:fillRect/>
          </a:stretch>
        </p:blipFill>
        <p:spPr>
          <a:xfrm>
            <a:off x="533400" y="1695450"/>
            <a:ext cx="5384800" cy="3028950"/>
          </a:xfrm>
          <a:prstGeom prst="rect">
            <a:avLst/>
          </a:prstGeom>
        </p:spPr>
      </p:pic>
      <p:sp>
        <p:nvSpPr>
          <p:cNvPr id="7" name="TextBox 6">
            <a:extLst>
              <a:ext uri="{FF2B5EF4-FFF2-40B4-BE49-F238E27FC236}">
                <a16:creationId xmlns:a16="http://schemas.microsoft.com/office/drawing/2014/main" id="{7881C7AB-7DAD-DCE4-19ED-9751E22394D0}"/>
              </a:ext>
            </a:extLst>
          </p:cNvPr>
          <p:cNvSpPr txBox="1"/>
          <p:nvPr/>
        </p:nvSpPr>
        <p:spPr>
          <a:xfrm>
            <a:off x="812313" y="5451207"/>
            <a:ext cx="4853941" cy="523220"/>
          </a:xfrm>
          <a:prstGeom prst="rect">
            <a:avLst/>
          </a:prstGeom>
          <a:noFill/>
        </p:spPr>
        <p:txBody>
          <a:bodyPr wrap="square">
            <a:spAutoFit/>
          </a:bodyPr>
          <a:lstStyle/>
          <a:p>
            <a:pPr algn="ctr"/>
            <a:r>
              <a:rPr lang="en-US" sz="2800" dirty="0">
                <a:latin typeface="+mj-lt"/>
              </a:rPr>
              <a:t>“Let Sleeping Patients Lie”</a:t>
            </a:r>
          </a:p>
        </p:txBody>
      </p:sp>
      <p:pic>
        <p:nvPicPr>
          <p:cNvPr id="8" name="Picture 7">
            <a:extLst>
              <a:ext uri="{FF2B5EF4-FFF2-40B4-BE49-F238E27FC236}">
                <a16:creationId xmlns:a16="http://schemas.microsoft.com/office/drawing/2014/main" id="{7CA421F7-8BDA-3D40-71F4-8ABA09EE550A}"/>
              </a:ext>
            </a:extLst>
          </p:cNvPr>
          <p:cNvPicPr>
            <a:picLocks noChangeAspect="1"/>
          </p:cNvPicPr>
          <p:nvPr/>
        </p:nvPicPr>
        <p:blipFill>
          <a:blip r:embed="rId4"/>
          <a:stretch>
            <a:fillRect/>
          </a:stretch>
        </p:blipFill>
        <p:spPr>
          <a:xfrm>
            <a:off x="6637720" y="1748430"/>
            <a:ext cx="5139476" cy="3480770"/>
          </a:xfrm>
          <a:prstGeom prst="rect">
            <a:avLst/>
          </a:prstGeom>
        </p:spPr>
      </p:pic>
      <p:grpSp>
        <p:nvGrpSpPr>
          <p:cNvPr id="9" name="Group 8">
            <a:extLst>
              <a:ext uri="{FF2B5EF4-FFF2-40B4-BE49-F238E27FC236}">
                <a16:creationId xmlns:a16="http://schemas.microsoft.com/office/drawing/2014/main" id="{44C2D7F7-253F-100B-52E0-49075C68CB6D}"/>
              </a:ext>
            </a:extLst>
          </p:cNvPr>
          <p:cNvGrpSpPr/>
          <p:nvPr/>
        </p:nvGrpSpPr>
        <p:grpSpPr>
          <a:xfrm>
            <a:off x="7553454" y="1270383"/>
            <a:ext cx="4223742" cy="1407914"/>
            <a:chOff x="1127448" y="2996952"/>
            <a:chExt cx="9496437" cy="3257444"/>
          </a:xfrm>
        </p:grpSpPr>
        <p:pic>
          <p:nvPicPr>
            <p:cNvPr id="10" name="Kép 4">
              <a:extLst>
                <a:ext uri="{FF2B5EF4-FFF2-40B4-BE49-F238E27FC236}">
                  <a16:creationId xmlns:a16="http://schemas.microsoft.com/office/drawing/2014/main" id="{C9E60429-113F-6533-4550-FC07F3964E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448" y="2996952"/>
              <a:ext cx="2411421" cy="3257444"/>
            </a:xfrm>
            <a:prstGeom prst="rect">
              <a:avLst/>
            </a:prstGeom>
          </p:spPr>
        </p:pic>
        <p:pic>
          <p:nvPicPr>
            <p:cNvPr id="11" name="Kép 7">
              <a:extLst>
                <a:ext uri="{FF2B5EF4-FFF2-40B4-BE49-F238E27FC236}">
                  <a16:creationId xmlns:a16="http://schemas.microsoft.com/office/drawing/2014/main" id="{6265E8E9-0905-DCE7-1991-0E112D114CB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638"/>
            <a:stretch/>
          </p:blipFill>
          <p:spPr>
            <a:xfrm>
              <a:off x="4072269" y="2996953"/>
              <a:ext cx="2421461" cy="3220696"/>
            </a:xfrm>
            <a:prstGeom prst="rect">
              <a:avLst/>
            </a:prstGeom>
          </p:spPr>
        </p:pic>
        <p:pic>
          <p:nvPicPr>
            <p:cNvPr id="12" name="Kép 5">
              <a:extLst>
                <a:ext uri="{FF2B5EF4-FFF2-40B4-BE49-F238E27FC236}">
                  <a16:creationId xmlns:a16="http://schemas.microsoft.com/office/drawing/2014/main" id="{96C70A42-005E-F007-42EC-E15A71E7EE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7130" y="3180439"/>
              <a:ext cx="3596755" cy="2648904"/>
            </a:xfrm>
            <a:prstGeom prst="rect">
              <a:avLst/>
            </a:prstGeom>
          </p:spPr>
        </p:pic>
        <p:sp>
          <p:nvSpPr>
            <p:cNvPr id="13" name="Trapezoid 12">
              <a:extLst>
                <a:ext uri="{FF2B5EF4-FFF2-40B4-BE49-F238E27FC236}">
                  <a16:creationId xmlns:a16="http://schemas.microsoft.com/office/drawing/2014/main" id="{07FF44C5-F001-7FD7-6C4C-029B7B38DF92}"/>
                </a:ext>
              </a:extLst>
            </p:cNvPr>
            <p:cNvSpPr/>
            <p:nvPr/>
          </p:nvSpPr>
          <p:spPr>
            <a:xfrm rot="16200000">
              <a:off x="5495453" y="3815008"/>
              <a:ext cx="2255839" cy="1379765"/>
            </a:xfrm>
            <a:prstGeom prst="trapezoid">
              <a:avLst>
                <a:gd name="adj" fmla="val 74474"/>
              </a:avLst>
            </a:prstGeom>
            <a:solidFill>
              <a:srgbClr val="822C80">
                <a:alpha val="18039"/>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7108DA8-FFDD-496B-44C1-11A391C7176C}"/>
                </a:ext>
              </a:extLst>
            </p:cNvPr>
            <p:cNvCxnSpPr/>
            <p:nvPr/>
          </p:nvCxnSpPr>
          <p:spPr>
            <a:xfrm flipV="1">
              <a:off x="5933491" y="3374597"/>
              <a:ext cx="1379764" cy="1033302"/>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5" name="Straight Connector 14">
              <a:extLst>
                <a:ext uri="{FF2B5EF4-FFF2-40B4-BE49-F238E27FC236}">
                  <a16:creationId xmlns:a16="http://schemas.microsoft.com/office/drawing/2014/main" id="{3A727A48-27DD-283C-EC1E-4377B4A19B05}"/>
                </a:ext>
              </a:extLst>
            </p:cNvPr>
            <p:cNvCxnSpPr/>
            <p:nvPr/>
          </p:nvCxnSpPr>
          <p:spPr>
            <a:xfrm>
              <a:off x="5933491" y="4603161"/>
              <a:ext cx="1379764" cy="1025246"/>
            </a:xfrm>
            <a:prstGeom prst="line">
              <a:avLst/>
            </a:prstGeom>
            <a:ln w="12700"/>
          </p:spPr>
          <p:style>
            <a:lnRef idx="2">
              <a:schemeClr val="accent4"/>
            </a:lnRef>
            <a:fillRef idx="0">
              <a:schemeClr val="accent4"/>
            </a:fillRef>
            <a:effectRef idx="1">
              <a:schemeClr val="accent4"/>
            </a:effectRef>
            <a:fontRef idx="minor">
              <a:schemeClr val="tx1"/>
            </a:fontRef>
          </p:style>
        </p:cxnSp>
        <p:cxnSp>
          <p:nvCxnSpPr>
            <p:cNvPr id="16" name="Straight Arrow Connector 15">
              <a:extLst>
                <a:ext uri="{FF2B5EF4-FFF2-40B4-BE49-F238E27FC236}">
                  <a16:creationId xmlns:a16="http://schemas.microsoft.com/office/drawing/2014/main" id="{05B764E3-C9DF-95EB-FC09-6302486C7D2E}"/>
                </a:ext>
              </a:extLst>
            </p:cNvPr>
            <p:cNvCxnSpPr>
              <a:stCxn id="10" idx="3"/>
            </p:cNvCxnSpPr>
            <p:nvPr/>
          </p:nvCxnSpPr>
          <p:spPr>
            <a:xfrm>
              <a:off x="3538869" y="4625674"/>
              <a:ext cx="490529" cy="0"/>
            </a:xfrm>
            <a:prstGeom prst="straightConnector1">
              <a:avLst/>
            </a:prstGeom>
            <a:ln w="38100">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50847C33-BFDC-A7B5-E760-E9DC6CF414B1}"/>
              </a:ext>
            </a:extLst>
          </p:cNvPr>
          <p:cNvSpPr txBox="1"/>
          <p:nvPr/>
        </p:nvSpPr>
        <p:spPr>
          <a:xfrm>
            <a:off x="6780487" y="5166747"/>
            <a:ext cx="4853941" cy="954107"/>
          </a:xfrm>
          <a:prstGeom prst="rect">
            <a:avLst/>
          </a:prstGeom>
          <a:noFill/>
        </p:spPr>
        <p:txBody>
          <a:bodyPr wrap="square">
            <a:spAutoFit/>
          </a:bodyPr>
          <a:lstStyle/>
          <a:p>
            <a:pPr algn="ctr"/>
            <a:r>
              <a:rPr lang="en-US" sz="2800" dirty="0">
                <a:latin typeface="+mj-lt"/>
              </a:rPr>
              <a:t>Avoid &gt;50% of overnight sleep interruptions</a:t>
            </a:r>
          </a:p>
        </p:txBody>
      </p:sp>
      <p:sp>
        <p:nvSpPr>
          <p:cNvPr id="2" name="Title 1">
            <a:extLst>
              <a:ext uri="{FF2B5EF4-FFF2-40B4-BE49-F238E27FC236}">
                <a16:creationId xmlns:a16="http://schemas.microsoft.com/office/drawing/2014/main" id="{24D7A931-CA9E-5944-9401-FB3B57BC0930}"/>
              </a:ext>
            </a:extLst>
          </p:cNvPr>
          <p:cNvSpPr>
            <a:spLocks noGrp="1"/>
          </p:cNvSpPr>
          <p:nvPr>
            <p:ph type="title"/>
          </p:nvPr>
        </p:nvSpPr>
        <p:spPr>
          <a:xfrm>
            <a:off x="609600" y="197768"/>
            <a:ext cx="10972800" cy="1143000"/>
          </a:xfrm>
        </p:spPr>
        <p:txBody>
          <a:bodyPr/>
          <a:lstStyle/>
          <a:p>
            <a:r>
              <a:rPr lang="en-US" dirty="0"/>
              <a:t>Step 1: “Stop the unnecessary” </a:t>
            </a:r>
          </a:p>
        </p:txBody>
      </p:sp>
    </p:spTree>
    <p:extLst>
      <p:ext uri="{BB962C8B-B14F-4D97-AF65-F5344CB8AC3E}">
        <p14:creationId xmlns:p14="http://schemas.microsoft.com/office/powerpoint/2010/main" val="11168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E5D0-CFA5-1F58-0072-147A1BD152C0}"/>
              </a:ext>
            </a:extLst>
          </p:cNvPr>
          <p:cNvSpPr>
            <a:spLocks noGrp="1"/>
          </p:cNvSpPr>
          <p:nvPr>
            <p:ph type="title"/>
          </p:nvPr>
        </p:nvSpPr>
        <p:spPr>
          <a:xfrm>
            <a:off x="1199456" y="274638"/>
            <a:ext cx="10972800" cy="1143000"/>
          </a:xfrm>
        </p:spPr>
        <p:txBody>
          <a:bodyPr/>
          <a:lstStyle/>
          <a:p>
            <a:r>
              <a:rPr lang="en-US" dirty="0"/>
              <a:t>Step 2: “Prioritize those who need it”</a:t>
            </a:r>
          </a:p>
        </p:txBody>
      </p:sp>
      <p:sp>
        <p:nvSpPr>
          <p:cNvPr id="3" name="Content Placeholder 2">
            <a:extLst>
              <a:ext uri="{FF2B5EF4-FFF2-40B4-BE49-F238E27FC236}">
                <a16:creationId xmlns:a16="http://schemas.microsoft.com/office/drawing/2014/main" id="{01E89051-A4E4-3EE1-8650-F4F913E0FEA8}"/>
              </a:ext>
            </a:extLst>
          </p:cNvPr>
          <p:cNvSpPr>
            <a:spLocks noGrp="1"/>
          </p:cNvSpPr>
          <p:nvPr>
            <p:ph idx="1"/>
          </p:nvPr>
        </p:nvSpPr>
        <p:spPr>
          <a:xfrm>
            <a:off x="407368" y="1825624"/>
            <a:ext cx="6480720" cy="4618133"/>
          </a:xfrm>
        </p:spPr>
        <p:txBody>
          <a:bodyPr>
            <a:normAutofit fontScale="92500" lnSpcReduction="20000"/>
          </a:bodyPr>
          <a:lstStyle/>
          <a:p>
            <a:pPr>
              <a:spcBef>
                <a:spcPts val="768"/>
              </a:spcBef>
            </a:pPr>
            <a:r>
              <a:rPr lang="en-US" sz="2800" dirty="0">
                <a:solidFill>
                  <a:srgbClr val="000000"/>
                </a:solidFill>
                <a:effectLst/>
                <a:latin typeface="Calibri" panose="020F0502020204030204" pitchFamily="34" charset="0"/>
              </a:rPr>
              <a:t>Trained on &gt;1.5M hospitalizations</a:t>
            </a:r>
          </a:p>
          <a:p>
            <a:pPr>
              <a:spcBef>
                <a:spcPts val="768"/>
              </a:spcBef>
            </a:pPr>
            <a:r>
              <a:rPr lang="en-US" sz="2800" dirty="0">
                <a:solidFill>
                  <a:srgbClr val="000000"/>
                </a:solidFill>
                <a:effectLst/>
                <a:latin typeface="Calibri" panose="020F0502020204030204" pitchFamily="34" charset="0"/>
              </a:rPr>
              <a:t>Predicts combined outcomes: deaths, ICU transfers, RRT calls</a:t>
            </a:r>
          </a:p>
          <a:p>
            <a:pPr>
              <a:spcBef>
                <a:spcPts val="768"/>
              </a:spcBef>
            </a:pPr>
            <a:r>
              <a:rPr lang="en-US" sz="2800" dirty="0">
                <a:solidFill>
                  <a:srgbClr val="000000"/>
                </a:solidFill>
                <a:effectLst/>
                <a:latin typeface="Calibri" panose="020F0502020204030204" pitchFamily="34" charset="0"/>
              </a:rPr>
              <a:t>Uses 18 EHR features for 7-day risk probability</a:t>
            </a:r>
          </a:p>
          <a:p>
            <a:pPr>
              <a:spcBef>
                <a:spcPts val="768"/>
              </a:spcBef>
            </a:pPr>
            <a:r>
              <a:rPr lang="en-US" sz="2800" dirty="0">
                <a:solidFill>
                  <a:srgbClr val="000000"/>
                </a:solidFill>
                <a:effectLst/>
                <a:latin typeface="Calibri" panose="020F0502020204030204" pitchFamily="34" charset="0"/>
              </a:rPr>
              <a:t>Achieves high accuracy (&gt;90%), </a:t>
            </a:r>
            <a:r>
              <a:rPr lang="en-US" sz="2800" dirty="0">
                <a:solidFill>
                  <a:srgbClr val="000000"/>
                </a:solidFill>
                <a:latin typeface="Calibri" panose="020F0502020204030204" pitchFamily="34" charset="0"/>
              </a:rPr>
              <a:t>outperforms Epic Deterioration Model by 25% - currently “silently” running in 7 hospitals</a:t>
            </a:r>
            <a:endParaRPr lang="en-US" sz="2800" dirty="0">
              <a:solidFill>
                <a:srgbClr val="000000"/>
              </a:solidFill>
              <a:effectLst/>
              <a:latin typeface="Calibri" panose="020F0502020204030204" pitchFamily="34" charset="0"/>
            </a:endParaRPr>
          </a:p>
          <a:p>
            <a:pPr>
              <a:spcBef>
                <a:spcPts val="768"/>
              </a:spcBef>
            </a:pPr>
            <a:r>
              <a:rPr lang="en-US" sz="2800" dirty="0">
                <a:solidFill>
                  <a:srgbClr val="000000"/>
                </a:solidFill>
                <a:effectLst/>
                <a:latin typeface="Calibri" panose="020F0502020204030204" pitchFamily="34" charset="0"/>
              </a:rPr>
              <a:t>Performs consistently across demographics and hospitals</a:t>
            </a:r>
          </a:p>
          <a:p>
            <a:pPr>
              <a:spcBef>
                <a:spcPts val="768"/>
              </a:spcBef>
            </a:pPr>
            <a:r>
              <a:rPr lang="en-US" sz="2800" dirty="0">
                <a:solidFill>
                  <a:srgbClr val="000000"/>
                </a:solidFill>
                <a:latin typeface="Calibri" panose="020F0502020204030204" pitchFamily="34" charset="0"/>
              </a:rPr>
              <a:t>Plan to go live with all Epic Northwell hospitals this summer</a:t>
            </a:r>
          </a:p>
        </p:txBody>
      </p:sp>
      <p:pic>
        <p:nvPicPr>
          <p:cNvPr id="4" name="Picture 3" descr="A screen shot of a graph&#10;&#10;Description automatically generated">
            <a:extLst>
              <a:ext uri="{FF2B5EF4-FFF2-40B4-BE49-F238E27FC236}">
                <a16:creationId xmlns:a16="http://schemas.microsoft.com/office/drawing/2014/main" id="{48A5BD69-6576-9D1A-975E-51BC28893307}"/>
              </a:ext>
            </a:extLst>
          </p:cNvPr>
          <p:cNvPicPr>
            <a:picLocks noChangeAspect="1"/>
          </p:cNvPicPr>
          <p:nvPr/>
        </p:nvPicPr>
        <p:blipFill>
          <a:blip r:embed="rId3"/>
          <a:stretch>
            <a:fillRect/>
          </a:stretch>
        </p:blipFill>
        <p:spPr>
          <a:xfrm>
            <a:off x="7105328" y="1735595"/>
            <a:ext cx="3768440" cy="4535638"/>
          </a:xfrm>
          <a:prstGeom prst="rect">
            <a:avLst/>
          </a:prstGeom>
        </p:spPr>
      </p:pic>
      <p:sp>
        <p:nvSpPr>
          <p:cNvPr id="5" name="TextBox 4">
            <a:extLst>
              <a:ext uri="{FF2B5EF4-FFF2-40B4-BE49-F238E27FC236}">
                <a16:creationId xmlns:a16="http://schemas.microsoft.com/office/drawing/2014/main" id="{23D3D370-86A8-5DCC-F882-B7279511E807}"/>
              </a:ext>
            </a:extLst>
          </p:cNvPr>
          <p:cNvSpPr txBox="1"/>
          <p:nvPr/>
        </p:nvSpPr>
        <p:spPr>
          <a:xfrm>
            <a:off x="9840416" y="6443758"/>
            <a:ext cx="2264338" cy="369332"/>
          </a:xfrm>
          <a:prstGeom prst="rect">
            <a:avLst/>
          </a:prstGeom>
          <a:noFill/>
        </p:spPr>
        <p:txBody>
          <a:bodyPr wrap="none" rtlCol="0">
            <a:spAutoFit/>
          </a:bodyPr>
          <a:lstStyle/>
          <a:p>
            <a:r>
              <a:rPr lang="en-US" dirty="0"/>
              <a:t>Hansen et al. (in prep)</a:t>
            </a:r>
          </a:p>
        </p:txBody>
      </p:sp>
    </p:spTree>
    <p:extLst>
      <p:ext uri="{BB962C8B-B14F-4D97-AF65-F5344CB8AC3E}">
        <p14:creationId xmlns:p14="http://schemas.microsoft.com/office/powerpoint/2010/main" val="27464647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n1</Template>
  <TotalTime>154726</TotalTime>
  <Words>3847</Words>
  <Application>Microsoft Office PowerPoint</Application>
  <PresentationFormat>Widescreen</PresentationFormat>
  <Paragraphs>387</Paragraphs>
  <Slides>47</Slides>
  <Notes>19</Notes>
  <HiddenSlides>0</HiddenSlides>
  <MMClips>3</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Aptos</vt:lpstr>
      <vt:lpstr>Arial</vt:lpstr>
      <vt:lpstr>Calibri</vt:lpstr>
      <vt:lpstr>Franklin Gothic Book</vt:lpstr>
      <vt:lpstr>Helvetica Now Text Regular</vt:lpstr>
      <vt:lpstr>Lato</vt:lpstr>
      <vt:lpstr>Trebuchet MS</vt:lpstr>
      <vt:lpstr>Office Theme</vt:lpstr>
      <vt:lpstr>Prism 6</vt:lpstr>
      <vt:lpstr>Predict, Prevent, Personalize Health AI at Northwell</vt:lpstr>
      <vt:lpstr>PowerPoint Presentation</vt:lpstr>
      <vt:lpstr>Division of Health AI Verticals</vt:lpstr>
      <vt:lpstr>PowerPoint Presentation</vt:lpstr>
      <vt:lpstr>PowerPoint Presentation</vt:lpstr>
      <vt:lpstr>Northwell’s AI advantage</vt:lpstr>
      <vt:lpstr>Prevent - AI for inhospital deterioration</vt:lpstr>
      <vt:lpstr>Step 1: “Stop the unnecessary” </vt:lpstr>
      <vt:lpstr>Step 2: “Prioritize those who need it”</vt:lpstr>
      <vt:lpstr>Step 3: “Monitor and predict”</vt:lpstr>
      <vt:lpstr>PowerPoint Presentation</vt:lpstr>
      <vt:lpstr>Answering Why</vt:lpstr>
      <vt:lpstr>Answering Why</vt:lpstr>
      <vt:lpstr>Answering Why and when</vt:lpstr>
      <vt:lpstr>Monitoring during labor </vt:lpstr>
      <vt:lpstr>AI Performance Drifts</vt:lpstr>
      <vt:lpstr>Research Deployed AI - Epic and CDS</vt:lpstr>
      <vt:lpstr>Self-monitoring Auto-updating models</vt:lpstr>
      <vt:lpstr>PowerPoint Presentation</vt:lpstr>
      <vt:lpstr>Challenges in nursing – the long-lasting consequences of the pandemic</vt:lpstr>
      <vt:lpstr>The vicious cycle of nurse burnout and turnover</vt:lpstr>
      <vt:lpstr>Preemptive Nurse Hiring Forecasting</vt:lpstr>
      <vt:lpstr>Nurse demand &amp; attrition forecasting</vt:lpstr>
      <vt:lpstr>Phenotyping Attrition</vt:lpstr>
      <vt:lpstr>PowerPoint Presentation</vt:lpstr>
      <vt:lpstr>PowerPoint Presentation</vt:lpstr>
      <vt:lpstr>PowerPoint Presentation</vt:lpstr>
      <vt:lpstr>Personalize – AI for Vagus anatomy</vt:lpstr>
      <vt:lpstr>Deep Learning for vagus digital twin</vt:lpstr>
      <vt:lpstr>Anatomical variability</vt:lpstr>
      <vt:lpstr>PowerPoint Presentation</vt:lpstr>
      <vt:lpstr>Prediction of treatment efficacy for VNS</vt:lpstr>
      <vt:lpstr>PTSD</vt:lpstr>
      <vt:lpstr>Trauma’s physiological signature</vt:lpstr>
      <vt:lpstr>ANS Challenges</vt:lpstr>
      <vt:lpstr>Feature extraction</vt:lpstr>
      <vt:lpstr>Model pipeline</vt:lpstr>
      <vt:lpstr>Disease Presence Model performance</vt:lpstr>
      <vt:lpstr>Disease Severity Model Performance</vt:lpstr>
      <vt:lpstr>Parsimonious models</vt:lpstr>
      <vt:lpstr>PowerPoint Presentation</vt:lpstr>
      <vt:lpstr>PowerPoint Presentation</vt:lpstr>
      <vt:lpstr>Decoding Vagus Nerve Signals related to metabolic states</vt:lpstr>
      <vt:lpstr>PowerPoint Presentation</vt:lpstr>
      <vt:lpstr>Chronic Vagus Nerve Recordings</vt:lpstr>
      <vt:lpstr>Lessons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Neural Signal Processing</dc:title>
  <dc:creator>Theo Zanos</dc:creator>
  <cp:lastModifiedBy>Zanos, Theodoros</cp:lastModifiedBy>
  <cp:revision>1297</cp:revision>
  <dcterms:created xsi:type="dcterms:W3CDTF">2013-01-24T22:39:32Z</dcterms:created>
  <dcterms:modified xsi:type="dcterms:W3CDTF">2026-01-21T15:32:37Z</dcterms:modified>
</cp:coreProperties>
</file>